
<file path=[Content_Types].xml><?xml version="1.0" encoding="utf-8"?>
<Types xmlns="http://schemas.openxmlformats.org/package/2006/content-types">
  <Default Extension="bin" ContentType="application/vnd.openxmlformats-officedocument.oleObject"/>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0"/>
  </p:notesMasterIdLst>
  <p:sldIdLst>
    <p:sldId id="256" r:id="rId2"/>
    <p:sldId id="261" r:id="rId3"/>
    <p:sldId id="260" r:id="rId4"/>
    <p:sldId id="257" r:id="rId5"/>
    <p:sldId id="258" r:id="rId6"/>
    <p:sldId id="262" r:id="rId7"/>
    <p:sldId id="263" r:id="rId8"/>
    <p:sldId id="259"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28" r:id="rId63"/>
    <p:sldId id="329" r:id="rId64"/>
    <p:sldId id="330" r:id="rId65"/>
    <p:sldId id="331" r:id="rId66"/>
    <p:sldId id="332" r:id="rId67"/>
    <p:sldId id="333" r:id="rId68"/>
    <p:sldId id="334" r:id="rId69"/>
    <p:sldId id="335" r:id="rId70"/>
    <p:sldId id="336" r:id="rId71"/>
    <p:sldId id="337" r:id="rId72"/>
    <p:sldId id="338" r:id="rId73"/>
    <p:sldId id="339" r:id="rId74"/>
    <p:sldId id="340" r:id="rId75"/>
    <p:sldId id="341" r:id="rId76"/>
    <p:sldId id="342" r:id="rId77"/>
    <p:sldId id="343" r:id="rId78"/>
    <p:sldId id="344" r:id="rId79"/>
    <p:sldId id="345" r:id="rId80"/>
    <p:sldId id="346" r:id="rId81"/>
    <p:sldId id="347" r:id="rId82"/>
    <p:sldId id="348" r:id="rId83"/>
    <p:sldId id="349" r:id="rId84"/>
    <p:sldId id="350" r:id="rId85"/>
    <p:sldId id="351" r:id="rId86"/>
    <p:sldId id="352" r:id="rId87"/>
    <p:sldId id="353" r:id="rId88"/>
    <p:sldId id="354" r:id="rId8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9F469B-4643-4401-A113-04B5CEFC236B}" v="78" dt="2019-03-21T06:15:36.359"/>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notesMaster" Target="notesMasters/notesMaster1.xml"/><Relationship Id="rId95" Type="http://schemas.microsoft.com/office/2016/11/relationships/changesInfo" Target="changesInfos/changesInfo1.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96"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 Kai" userId="ef42190ddb396410" providerId="LiveId" clId="{029F469B-4643-4401-A113-04B5CEFC236B}"/>
    <pc:docChg chg="custSel addSld delSld modSld">
      <pc:chgData name="Li Kai" userId="ef42190ddb396410" providerId="LiveId" clId="{029F469B-4643-4401-A113-04B5CEFC236B}" dt="2019-03-21T06:15:36.358" v="276"/>
      <pc:docMkLst>
        <pc:docMk/>
      </pc:docMkLst>
      <pc:sldChg chg="addSp modSp add">
        <pc:chgData name="Li Kai" userId="ef42190ddb396410" providerId="LiveId" clId="{029F469B-4643-4401-A113-04B5CEFC236B}" dt="2019-03-21T06:01:35.285" v="10"/>
        <pc:sldMkLst>
          <pc:docMk/>
          <pc:sldMk cId="2129778909" sldId="256"/>
        </pc:sldMkLst>
        <pc:spChg chg="add mod">
          <ac:chgData name="Li Kai" userId="ef42190ddb396410" providerId="LiveId" clId="{029F469B-4643-4401-A113-04B5CEFC236B}" dt="2019-03-21T06:01:35.285" v="10"/>
          <ac:spMkLst>
            <pc:docMk/>
            <pc:sldMk cId="2129778909" sldId="256"/>
            <ac:spMk id="4" creationId="{FCBA29C1-8FC6-45A0-8B22-DA9C9443FEEA}"/>
          </ac:spMkLst>
        </pc:spChg>
      </pc:sldChg>
      <pc:sldChg chg="add">
        <pc:chgData name="Li Kai" userId="ef42190ddb396410" providerId="LiveId" clId="{029F469B-4643-4401-A113-04B5CEFC236B}" dt="2019-03-21T06:01:14.111" v="0"/>
        <pc:sldMkLst>
          <pc:docMk/>
          <pc:sldMk cId="1587272491" sldId="257"/>
        </pc:sldMkLst>
      </pc:sldChg>
      <pc:sldChg chg="add">
        <pc:chgData name="Li Kai" userId="ef42190ddb396410" providerId="LiveId" clId="{029F469B-4643-4401-A113-04B5CEFC236B}" dt="2019-03-21T06:01:14.111" v="0"/>
        <pc:sldMkLst>
          <pc:docMk/>
          <pc:sldMk cId="769411358" sldId="258"/>
        </pc:sldMkLst>
      </pc:sldChg>
      <pc:sldChg chg="add">
        <pc:chgData name="Li Kai" userId="ef42190ddb396410" providerId="LiveId" clId="{029F469B-4643-4401-A113-04B5CEFC236B}" dt="2019-03-21T06:01:14.111" v="0"/>
        <pc:sldMkLst>
          <pc:docMk/>
          <pc:sldMk cId="688995328" sldId="259"/>
        </pc:sldMkLst>
      </pc:sldChg>
      <pc:sldChg chg="add">
        <pc:chgData name="Li Kai" userId="ef42190ddb396410" providerId="LiveId" clId="{029F469B-4643-4401-A113-04B5CEFC236B}" dt="2019-03-21T06:01:14.111" v="0"/>
        <pc:sldMkLst>
          <pc:docMk/>
          <pc:sldMk cId="863060130" sldId="260"/>
        </pc:sldMkLst>
      </pc:sldChg>
      <pc:sldChg chg="add">
        <pc:chgData name="Li Kai" userId="ef42190ddb396410" providerId="LiveId" clId="{029F469B-4643-4401-A113-04B5CEFC236B}" dt="2019-03-21T06:01:14.111" v="0"/>
        <pc:sldMkLst>
          <pc:docMk/>
          <pc:sldMk cId="695309110" sldId="261"/>
        </pc:sldMkLst>
      </pc:sldChg>
      <pc:sldChg chg="add">
        <pc:chgData name="Li Kai" userId="ef42190ddb396410" providerId="LiveId" clId="{029F469B-4643-4401-A113-04B5CEFC236B}" dt="2019-03-21T06:01:14.111" v="0"/>
        <pc:sldMkLst>
          <pc:docMk/>
          <pc:sldMk cId="784816053" sldId="262"/>
        </pc:sldMkLst>
      </pc:sldChg>
      <pc:sldChg chg="add">
        <pc:chgData name="Li Kai" userId="ef42190ddb396410" providerId="LiveId" clId="{029F469B-4643-4401-A113-04B5CEFC236B}" dt="2019-03-21T06:01:14.111" v="0"/>
        <pc:sldMkLst>
          <pc:docMk/>
          <pc:sldMk cId="26527442" sldId="263"/>
        </pc:sldMkLst>
      </pc:sldChg>
      <pc:sldChg chg="add">
        <pc:chgData name="Li Kai" userId="ef42190ddb396410" providerId="LiveId" clId="{029F469B-4643-4401-A113-04B5CEFC236B}" dt="2019-03-21T06:01:14.111" v="0"/>
        <pc:sldMkLst>
          <pc:docMk/>
          <pc:sldMk cId="1847933807" sldId="264"/>
        </pc:sldMkLst>
      </pc:sldChg>
      <pc:sldChg chg="add">
        <pc:chgData name="Li Kai" userId="ef42190ddb396410" providerId="LiveId" clId="{029F469B-4643-4401-A113-04B5CEFC236B}" dt="2019-03-21T06:01:14.111" v="0"/>
        <pc:sldMkLst>
          <pc:docMk/>
          <pc:sldMk cId="2088653474" sldId="265"/>
        </pc:sldMkLst>
      </pc:sldChg>
      <pc:sldChg chg="addSp modSp add">
        <pc:chgData name="Li Kai" userId="ef42190ddb396410" providerId="LiveId" clId="{029F469B-4643-4401-A113-04B5CEFC236B}" dt="2019-03-21T06:03:00.745" v="39"/>
        <pc:sldMkLst>
          <pc:docMk/>
          <pc:sldMk cId="1599567740" sldId="266"/>
        </pc:sldMkLst>
        <pc:spChg chg="add mod">
          <ac:chgData name="Li Kai" userId="ef42190ddb396410" providerId="LiveId" clId="{029F469B-4643-4401-A113-04B5CEFC236B}" dt="2019-03-21T06:03:00.745" v="39"/>
          <ac:spMkLst>
            <pc:docMk/>
            <pc:sldMk cId="1599567740" sldId="266"/>
            <ac:spMk id="4" creationId="{F4977EFE-D16D-4066-BD51-D524BEE2C6F1}"/>
          </ac:spMkLst>
        </pc:spChg>
      </pc:sldChg>
      <pc:sldChg chg="add">
        <pc:chgData name="Li Kai" userId="ef42190ddb396410" providerId="LiveId" clId="{029F469B-4643-4401-A113-04B5CEFC236B}" dt="2019-03-21T06:02:33.241" v="11"/>
        <pc:sldMkLst>
          <pc:docMk/>
          <pc:sldMk cId="1159801521" sldId="267"/>
        </pc:sldMkLst>
      </pc:sldChg>
      <pc:sldChg chg="add">
        <pc:chgData name="Li Kai" userId="ef42190ddb396410" providerId="LiveId" clId="{029F469B-4643-4401-A113-04B5CEFC236B}" dt="2019-03-21T06:02:33.241" v="11"/>
        <pc:sldMkLst>
          <pc:docMk/>
          <pc:sldMk cId="1609639224" sldId="268"/>
        </pc:sldMkLst>
      </pc:sldChg>
      <pc:sldChg chg="add">
        <pc:chgData name="Li Kai" userId="ef42190ddb396410" providerId="LiveId" clId="{029F469B-4643-4401-A113-04B5CEFC236B}" dt="2019-03-21T06:02:33.241" v="11"/>
        <pc:sldMkLst>
          <pc:docMk/>
          <pc:sldMk cId="1860192226" sldId="269"/>
        </pc:sldMkLst>
      </pc:sldChg>
      <pc:sldChg chg="add">
        <pc:chgData name="Li Kai" userId="ef42190ddb396410" providerId="LiveId" clId="{029F469B-4643-4401-A113-04B5CEFC236B}" dt="2019-03-21T06:02:33.241" v="11"/>
        <pc:sldMkLst>
          <pc:docMk/>
          <pc:sldMk cId="1952537761" sldId="270"/>
        </pc:sldMkLst>
      </pc:sldChg>
      <pc:sldChg chg="add">
        <pc:chgData name="Li Kai" userId="ef42190ddb396410" providerId="LiveId" clId="{029F469B-4643-4401-A113-04B5CEFC236B}" dt="2019-03-21T06:02:33.241" v="11"/>
        <pc:sldMkLst>
          <pc:docMk/>
          <pc:sldMk cId="2985906423" sldId="271"/>
        </pc:sldMkLst>
      </pc:sldChg>
      <pc:sldChg chg="add">
        <pc:chgData name="Li Kai" userId="ef42190ddb396410" providerId="LiveId" clId="{029F469B-4643-4401-A113-04B5CEFC236B}" dt="2019-03-21T06:02:33.241" v="11"/>
        <pc:sldMkLst>
          <pc:docMk/>
          <pc:sldMk cId="3254138503" sldId="272"/>
        </pc:sldMkLst>
      </pc:sldChg>
      <pc:sldChg chg="add">
        <pc:chgData name="Li Kai" userId="ef42190ddb396410" providerId="LiveId" clId="{029F469B-4643-4401-A113-04B5CEFC236B}" dt="2019-03-21T06:02:33.241" v="11"/>
        <pc:sldMkLst>
          <pc:docMk/>
          <pc:sldMk cId="412763719" sldId="273"/>
        </pc:sldMkLst>
      </pc:sldChg>
      <pc:sldChg chg="add">
        <pc:chgData name="Li Kai" userId="ef42190ddb396410" providerId="LiveId" clId="{029F469B-4643-4401-A113-04B5CEFC236B}" dt="2019-03-21T06:02:33.241" v="11"/>
        <pc:sldMkLst>
          <pc:docMk/>
          <pc:sldMk cId="696696105" sldId="274"/>
        </pc:sldMkLst>
      </pc:sldChg>
      <pc:sldChg chg="add">
        <pc:chgData name="Li Kai" userId="ef42190ddb396410" providerId="LiveId" clId="{029F469B-4643-4401-A113-04B5CEFC236B}" dt="2019-03-21T06:02:33.241" v="11"/>
        <pc:sldMkLst>
          <pc:docMk/>
          <pc:sldMk cId="1730315363" sldId="275"/>
        </pc:sldMkLst>
      </pc:sldChg>
      <pc:sldChg chg="add">
        <pc:chgData name="Li Kai" userId="ef42190ddb396410" providerId="LiveId" clId="{029F469B-4643-4401-A113-04B5CEFC236B}" dt="2019-03-21T06:02:33.241" v="11"/>
        <pc:sldMkLst>
          <pc:docMk/>
          <pc:sldMk cId="2877890464" sldId="276"/>
        </pc:sldMkLst>
      </pc:sldChg>
      <pc:sldChg chg="add">
        <pc:chgData name="Li Kai" userId="ef42190ddb396410" providerId="LiveId" clId="{029F469B-4643-4401-A113-04B5CEFC236B}" dt="2019-03-21T06:02:33.241" v="11"/>
        <pc:sldMkLst>
          <pc:docMk/>
          <pc:sldMk cId="2022921548" sldId="277"/>
        </pc:sldMkLst>
      </pc:sldChg>
      <pc:sldChg chg="add">
        <pc:chgData name="Li Kai" userId="ef42190ddb396410" providerId="LiveId" clId="{029F469B-4643-4401-A113-04B5CEFC236B}" dt="2019-03-21T06:02:33.241" v="11"/>
        <pc:sldMkLst>
          <pc:docMk/>
          <pc:sldMk cId="166541235" sldId="278"/>
        </pc:sldMkLst>
      </pc:sldChg>
      <pc:sldChg chg="add">
        <pc:chgData name="Li Kai" userId="ef42190ddb396410" providerId="LiveId" clId="{029F469B-4643-4401-A113-04B5CEFC236B}" dt="2019-03-21T06:02:33.241" v="11"/>
        <pc:sldMkLst>
          <pc:docMk/>
          <pc:sldMk cId="1850525855" sldId="279"/>
        </pc:sldMkLst>
      </pc:sldChg>
      <pc:sldChg chg="add">
        <pc:chgData name="Li Kai" userId="ef42190ddb396410" providerId="LiveId" clId="{029F469B-4643-4401-A113-04B5CEFC236B}" dt="2019-03-21T06:02:33.241" v="11"/>
        <pc:sldMkLst>
          <pc:docMk/>
          <pc:sldMk cId="1807682077" sldId="280"/>
        </pc:sldMkLst>
      </pc:sldChg>
      <pc:sldChg chg="addSp modSp add">
        <pc:chgData name="Li Kai" userId="ef42190ddb396410" providerId="LiveId" clId="{029F469B-4643-4401-A113-04B5CEFC236B}" dt="2019-03-21T06:04:31.556" v="74"/>
        <pc:sldMkLst>
          <pc:docMk/>
          <pc:sldMk cId="0" sldId="281"/>
        </pc:sldMkLst>
        <pc:spChg chg="add mod">
          <ac:chgData name="Li Kai" userId="ef42190ddb396410" providerId="LiveId" clId="{029F469B-4643-4401-A113-04B5CEFC236B}" dt="2019-03-21T06:04:31.556" v="74"/>
          <ac:spMkLst>
            <pc:docMk/>
            <pc:sldMk cId="0" sldId="281"/>
            <ac:spMk id="4" creationId="{2D851C3F-A5E7-484B-8562-AC441921CC82}"/>
          </ac:spMkLst>
        </pc:spChg>
      </pc:sldChg>
      <pc:sldChg chg="add">
        <pc:chgData name="Li Kai" userId="ef42190ddb396410" providerId="LiveId" clId="{029F469B-4643-4401-A113-04B5CEFC236B}" dt="2019-03-21T06:03:36.968" v="40"/>
        <pc:sldMkLst>
          <pc:docMk/>
          <pc:sldMk cId="0" sldId="282"/>
        </pc:sldMkLst>
      </pc:sldChg>
      <pc:sldChg chg="add">
        <pc:chgData name="Li Kai" userId="ef42190ddb396410" providerId="LiveId" clId="{029F469B-4643-4401-A113-04B5CEFC236B}" dt="2019-03-21T06:03:36.968" v="40"/>
        <pc:sldMkLst>
          <pc:docMk/>
          <pc:sldMk cId="0" sldId="283"/>
        </pc:sldMkLst>
      </pc:sldChg>
      <pc:sldChg chg="add">
        <pc:chgData name="Li Kai" userId="ef42190ddb396410" providerId="LiveId" clId="{029F469B-4643-4401-A113-04B5CEFC236B}" dt="2019-03-21T06:03:36.968" v="40"/>
        <pc:sldMkLst>
          <pc:docMk/>
          <pc:sldMk cId="0" sldId="284"/>
        </pc:sldMkLst>
      </pc:sldChg>
      <pc:sldChg chg="add">
        <pc:chgData name="Li Kai" userId="ef42190ddb396410" providerId="LiveId" clId="{029F469B-4643-4401-A113-04B5CEFC236B}" dt="2019-03-21T06:03:36.968" v="40"/>
        <pc:sldMkLst>
          <pc:docMk/>
          <pc:sldMk cId="0" sldId="285"/>
        </pc:sldMkLst>
      </pc:sldChg>
      <pc:sldChg chg="addSp modSp add">
        <pc:chgData name="Li Kai" userId="ef42190ddb396410" providerId="LiveId" clId="{029F469B-4643-4401-A113-04B5CEFC236B}" dt="2019-03-21T06:05:29.351" v="102" actId="1076"/>
        <pc:sldMkLst>
          <pc:docMk/>
          <pc:sldMk cId="3327005769" sldId="286"/>
        </pc:sldMkLst>
        <pc:spChg chg="add mod">
          <ac:chgData name="Li Kai" userId="ef42190ddb396410" providerId="LiveId" clId="{029F469B-4643-4401-A113-04B5CEFC236B}" dt="2019-03-21T06:05:29.351" v="102" actId="1076"/>
          <ac:spMkLst>
            <pc:docMk/>
            <pc:sldMk cId="3327005769" sldId="286"/>
            <ac:spMk id="4" creationId="{2102B464-6FC5-46D7-A0C9-B1A91A51C9D8}"/>
          </ac:spMkLst>
        </pc:spChg>
      </pc:sldChg>
      <pc:sldChg chg="add">
        <pc:chgData name="Li Kai" userId="ef42190ddb396410" providerId="LiveId" clId="{029F469B-4643-4401-A113-04B5CEFC236B}" dt="2019-03-21T06:04:48.425" v="75"/>
        <pc:sldMkLst>
          <pc:docMk/>
          <pc:sldMk cId="3540654629" sldId="287"/>
        </pc:sldMkLst>
      </pc:sldChg>
      <pc:sldChg chg="add">
        <pc:chgData name="Li Kai" userId="ef42190ddb396410" providerId="LiveId" clId="{029F469B-4643-4401-A113-04B5CEFC236B}" dt="2019-03-21T06:04:48.425" v="75"/>
        <pc:sldMkLst>
          <pc:docMk/>
          <pc:sldMk cId="3905025499" sldId="288"/>
        </pc:sldMkLst>
      </pc:sldChg>
      <pc:sldChg chg="add">
        <pc:chgData name="Li Kai" userId="ef42190ddb396410" providerId="LiveId" clId="{029F469B-4643-4401-A113-04B5CEFC236B}" dt="2019-03-21T06:04:48.425" v="75"/>
        <pc:sldMkLst>
          <pc:docMk/>
          <pc:sldMk cId="3302733897" sldId="289"/>
        </pc:sldMkLst>
      </pc:sldChg>
      <pc:sldChg chg="add">
        <pc:chgData name="Li Kai" userId="ef42190ddb396410" providerId="LiveId" clId="{029F469B-4643-4401-A113-04B5CEFC236B}" dt="2019-03-21T06:04:48.425" v="75"/>
        <pc:sldMkLst>
          <pc:docMk/>
          <pc:sldMk cId="2761470129" sldId="290"/>
        </pc:sldMkLst>
      </pc:sldChg>
      <pc:sldChg chg="add">
        <pc:chgData name="Li Kai" userId="ef42190ddb396410" providerId="LiveId" clId="{029F469B-4643-4401-A113-04B5CEFC236B}" dt="2019-03-21T06:04:48.425" v="75"/>
        <pc:sldMkLst>
          <pc:docMk/>
          <pc:sldMk cId="2514178678" sldId="291"/>
        </pc:sldMkLst>
      </pc:sldChg>
      <pc:sldChg chg="add">
        <pc:chgData name="Li Kai" userId="ef42190ddb396410" providerId="LiveId" clId="{029F469B-4643-4401-A113-04B5CEFC236B}" dt="2019-03-21T06:04:48.425" v="75"/>
        <pc:sldMkLst>
          <pc:docMk/>
          <pc:sldMk cId="1073481059" sldId="292"/>
        </pc:sldMkLst>
      </pc:sldChg>
      <pc:sldChg chg="modSp add">
        <pc:chgData name="Li Kai" userId="ef42190ddb396410" providerId="LiveId" clId="{029F469B-4643-4401-A113-04B5CEFC236B}" dt="2019-03-21T06:05:57.414" v="106" actId="1076"/>
        <pc:sldMkLst>
          <pc:docMk/>
          <pc:sldMk cId="0" sldId="293"/>
        </pc:sldMkLst>
        <pc:spChg chg="mod">
          <ac:chgData name="Li Kai" userId="ef42190ddb396410" providerId="LiveId" clId="{029F469B-4643-4401-A113-04B5CEFC236B}" dt="2019-03-21T06:05:57.414" v="106" actId="1076"/>
          <ac:spMkLst>
            <pc:docMk/>
            <pc:sldMk cId="0" sldId="293"/>
            <ac:spMk id="2" creationId="{00000000-0000-0000-0000-000000000000}"/>
          </ac:spMkLst>
        </pc:spChg>
      </pc:sldChg>
      <pc:sldChg chg="add">
        <pc:chgData name="Li Kai" userId="ef42190ddb396410" providerId="LiveId" clId="{029F469B-4643-4401-A113-04B5CEFC236B}" dt="2019-03-21T06:05:52.514" v="103"/>
        <pc:sldMkLst>
          <pc:docMk/>
          <pc:sldMk cId="0" sldId="294"/>
        </pc:sldMkLst>
      </pc:sldChg>
      <pc:sldChg chg="add">
        <pc:chgData name="Li Kai" userId="ef42190ddb396410" providerId="LiveId" clId="{029F469B-4643-4401-A113-04B5CEFC236B}" dt="2019-03-21T06:05:52.514" v="103"/>
        <pc:sldMkLst>
          <pc:docMk/>
          <pc:sldMk cId="0" sldId="295"/>
        </pc:sldMkLst>
      </pc:sldChg>
      <pc:sldChg chg="add">
        <pc:chgData name="Li Kai" userId="ef42190ddb396410" providerId="LiveId" clId="{029F469B-4643-4401-A113-04B5CEFC236B}" dt="2019-03-21T06:05:52.514" v="103"/>
        <pc:sldMkLst>
          <pc:docMk/>
          <pc:sldMk cId="0" sldId="296"/>
        </pc:sldMkLst>
      </pc:sldChg>
      <pc:sldChg chg="modSp add">
        <pc:chgData name="Li Kai" userId="ef42190ddb396410" providerId="LiveId" clId="{029F469B-4643-4401-A113-04B5CEFC236B}" dt="2019-03-21T06:05:52.727" v="105" actId="27636"/>
        <pc:sldMkLst>
          <pc:docMk/>
          <pc:sldMk cId="0" sldId="297"/>
        </pc:sldMkLst>
        <pc:spChg chg="mod">
          <ac:chgData name="Li Kai" userId="ef42190ddb396410" providerId="LiveId" clId="{029F469B-4643-4401-A113-04B5CEFC236B}" dt="2019-03-21T06:05:52.727" v="105" actId="27636"/>
          <ac:spMkLst>
            <pc:docMk/>
            <pc:sldMk cId="0" sldId="297"/>
            <ac:spMk id="4" creationId="{00000000-0000-0000-0000-000000000000}"/>
          </ac:spMkLst>
        </pc:spChg>
      </pc:sldChg>
      <pc:sldChg chg="add">
        <pc:chgData name="Li Kai" userId="ef42190ddb396410" providerId="LiveId" clId="{029F469B-4643-4401-A113-04B5CEFC236B}" dt="2019-03-21T06:05:52.514" v="103"/>
        <pc:sldMkLst>
          <pc:docMk/>
          <pc:sldMk cId="0" sldId="298"/>
        </pc:sldMkLst>
      </pc:sldChg>
      <pc:sldChg chg="addSp modSp add">
        <pc:chgData name="Li Kai" userId="ef42190ddb396410" providerId="LiveId" clId="{029F469B-4643-4401-A113-04B5CEFC236B}" dt="2019-03-21T06:06:44.005" v="117"/>
        <pc:sldMkLst>
          <pc:docMk/>
          <pc:sldMk cId="1756707347" sldId="299"/>
        </pc:sldMkLst>
        <pc:spChg chg="add mod">
          <ac:chgData name="Li Kai" userId="ef42190ddb396410" providerId="LiveId" clId="{029F469B-4643-4401-A113-04B5CEFC236B}" dt="2019-03-21T06:06:44.005" v="117"/>
          <ac:spMkLst>
            <pc:docMk/>
            <pc:sldMk cId="1756707347" sldId="299"/>
            <ac:spMk id="4" creationId="{4CE81F24-40EA-4845-BC0A-3407153EC19C}"/>
          </ac:spMkLst>
        </pc:spChg>
      </pc:sldChg>
      <pc:sldChg chg="add">
        <pc:chgData name="Li Kai" userId="ef42190ddb396410" providerId="LiveId" clId="{029F469B-4643-4401-A113-04B5CEFC236B}" dt="2019-03-21T06:06:36.808" v="107"/>
        <pc:sldMkLst>
          <pc:docMk/>
          <pc:sldMk cId="828254538" sldId="300"/>
        </pc:sldMkLst>
      </pc:sldChg>
      <pc:sldChg chg="add">
        <pc:chgData name="Li Kai" userId="ef42190ddb396410" providerId="LiveId" clId="{029F469B-4643-4401-A113-04B5CEFC236B}" dt="2019-03-21T06:06:36.808" v="107"/>
        <pc:sldMkLst>
          <pc:docMk/>
          <pc:sldMk cId="961440481" sldId="301"/>
        </pc:sldMkLst>
      </pc:sldChg>
      <pc:sldChg chg="add del">
        <pc:chgData name="Li Kai" userId="ef42190ddb396410" providerId="LiveId" clId="{029F469B-4643-4401-A113-04B5CEFC236B}" dt="2019-03-21T06:07:05.122" v="119"/>
        <pc:sldMkLst>
          <pc:docMk/>
          <pc:sldMk cId="848479601" sldId="302"/>
        </pc:sldMkLst>
      </pc:sldChg>
      <pc:sldChg chg="addSp modSp add">
        <pc:chgData name="Li Kai" userId="ef42190ddb396410" providerId="LiveId" clId="{029F469B-4643-4401-A113-04B5CEFC236B}" dt="2019-03-21T06:07:19.290" v="133"/>
        <pc:sldMkLst>
          <pc:docMk/>
          <pc:sldMk cId="2461161508" sldId="302"/>
        </pc:sldMkLst>
        <pc:spChg chg="add mod">
          <ac:chgData name="Li Kai" userId="ef42190ddb396410" providerId="LiveId" clId="{029F469B-4643-4401-A113-04B5CEFC236B}" dt="2019-03-21T06:07:19.290" v="133"/>
          <ac:spMkLst>
            <pc:docMk/>
            <pc:sldMk cId="2461161508" sldId="302"/>
            <ac:spMk id="3" creationId="{041AD6BD-AD8C-494C-9BE8-A468A3C1320C}"/>
          </ac:spMkLst>
        </pc:spChg>
      </pc:sldChg>
      <pc:sldChg chg="add del">
        <pc:chgData name="Li Kai" userId="ef42190ddb396410" providerId="LiveId" clId="{029F469B-4643-4401-A113-04B5CEFC236B}" dt="2019-03-21T06:07:05.122" v="119"/>
        <pc:sldMkLst>
          <pc:docMk/>
          <pc:sldMk cId="3102886471" sldId="303"/>
        </pc:sldMkLst>
      </pc:sldChg>
      <pc:sldChg chg="addSp modSp add">
        <pc:chgData name="Li Kai" userId="ef42190ddb396410" providerId="LiveId" clId="{029F469B-4643-4401-A113-04B5CEFC236B}" dt="2019-03-21T06:07:45.692" v="149" actId="20577"/>
        <pc:sldMkLst>
          <pc:docMk/>
          <pc:sldMk cId="3624288910" sldId="303"/>
        </pc:sldMkLst>
        <pc:spChg chg="add mod">
          <ac:chgData name="Li Kai" userId="ef42190ddb396410" providerId="LiveId" clId="{029F469B-4643-4401-A113-04B5CEFC236B}" dt="2019-03-21T06:07:45.692" v="149" actId="20577"/>
          <ac:spMkLst>
            <pc:docMk/>
            <pc:sldMk cId="3624288910" sldId="303"/>
            <ac:spMk id="3" creationId="{DB892210-82F3-4522-93AE-6B2521E5A884}"/>
          </ac:spMkLst>
        </pc:spChg>
      </pc:sldChg>
      <pc:sldChg chg="add">
        <pc:chgData name="Li Kai" userId="ef42190ddb396410" providerId="LiveId" clId="{029F469B-4643-4401-A113-04B5CEFC236B}" dt="2019-03-21T06:07:36.683" v="134"/>
        <pc:sldMkLst>
          <pc:docMk/>
          <pc:sldMk cId="1443740103" sldId="304"/>
        </pc:sldMkLst>
      </pc:sldChg>
      <pc:sldChg chg="add del">
        <pc:chgData name="Li Kai" userId="ef42190ddb396410" providerId="LiveId" clId="{029F469B-4643-4401-A113-04B5CEFC236B}" dt="2019-03-21T06:07:05.122" v="119"/>
        <pc:sldMkLst>
          <pc:docMk/>
          <pc:sldMk cId="4159073728" sldId="304"/>
        </pc:sldMkLst>
      </pc:sldChg>
      <pc:sldChg chg="add">
        <pc:chgData name="Li Kai" userId="ef42190ddb396410" providerId="LiveId" clId="{029F469B-4643-4401-A113-04B5CEFC236B}" dt="2019-03-21T06:07:36.683" v="134"/>
        <pc:sldMkLst>
          <pc:docMk/>
          <pc:sldMk cId="852777524" sldId="305"/>
        </pc:sldMkLst>
      </pc:sldChg>
      <pc:sldChg chg="add">
        <pc:chgData name="Li Kai" userId="ef42190ddb396410" providerId="LiveId" clId="{029F469B-4643-4401-A113-04B5CEFC236B}" dt="2019-03-21T06:07:36.683" v="134"/>
        <pc:sldMkLst>
          <pc:docMk/>
          <pc:sldMk cId="406557629" sldId="306"/>
        </pc:sldMkLst>
      </pc:sldChg>
      <pc:sldChg chg="add">
        <pc:chgData name="Li Kai" userId="ef42190ddb396410" providerId="LiveId" clId="{029F469B-4643-4401-A113-04B5CEFC236B}" dt="2019-03-21T06:07:36.683" v="134"/>
        <pc:sldMkLst>
          <pc:docMk/>
          <pc:sldMk cId="3835960787" sldId="307"/>
        </pc:sldMkLst>
      </pc:sldChg>
      <pc:sldChg chg="add">
        <pc:chgData name="Li Kai" userId="ef42190ddb396410" providerId="LiveId" clId="{029F469B-4643-4401-A113-04B5CEFC236B}" dt="2019-03-21T06:07:36.683" v="134"/>
        <pc:sldMkLst>
          <pc:docMk/>
          <pc:sldMk cId="2039397464" sldId="308"/>
        </pc:sldMkLst>
      </pc:sldChg>
      <pc:sldChg chg="add">
        <pc:chgData name="Li Kai" userId="ef42190ddb396410" providerId="LiveId" clId="{029F469B-4643-4401-A113-04B5CEFC236B}" dt="2019-03-21T06:07:36.683" v="134"/>
        <pc:sldMkLst>
          <pc:docMk/>
          <pc:sldMk cId="1143129646" sldId="309"/>
        </pc:sldMkLst>
      </pc:sldChg>
      <pc:sldChg chg="add">
        <pc:chgData name="Li Kai" userId="ef42190ddb396410" providerId="LiveId" clId="{029F469B-4643-4401-A113-04B5CEFC236B}" dt="2019-03-21T06:07:36.683" v="134"/>
        <pc:sldMkLst>
          <pc:docMk/>
          <pc:sldMk cId="3238985033" sldId="310"/>
        </pc:sldMkLst>
      </pc:sldChg>
      <pc:sldChg chg="add">
        <pc:chgData name="Li Kai" userId="ef42190ddb396410" providerId="LiveId" clId="{029F469B-4643-4401-A113-04B5CEFC236B}" dt="2019-03-21T06:07:36.683" v="134"/>
        <pc:sldMkLst>
          <pc:docMk/>
          <pc:sldMk cId="3463213414" sldId="311"/>
        </pc:sldMkLst>
      </pc:sldChg>
      <pc:sldChg chg="addSp modSp add">
        <pc:chgData name="Li Kai" userId="ef42190ddb396410" providerId="LiveId" clId="{029F469B-4643-4401-A113-04B5CEFC236B}" dt="2019-03-21T06:08:24.396" v="166"/>
        <pc:sldMkLst>
          <pc:docMk/>
          <pc:sldMk cId="2090078298" sldId="312"/>
        </pc:sldMkLst>
        <pc:spChg chg="add mod">
          <ac:chgData name="Li Kai" userId="ef42190ddb396410" providerId="LiveId" clId="{029F469B-4643-4401-A113-04B5CEFC236B}" dt="2019-03-21T06:08:24.396" v="166"/>
          <ac:spMkLst>
            <pc:docMk/>
            <pc:sldMk cId="2090078298" sldId="312"/>
            <ac:spMk id="2" creationId="{9B857161-9EDD-4A4B-8659-B5FED629A352}"/>
          </ac:spMkLst>
        </pc:spChg>
      </pc:sldChg>
      <pc:sldChg chg="add">
        <pc:chgData name="Li Kai" userId="ef42190ddb396410" providerId="LiveId" clId="{029F469B-4643-4401-A113-04B5CEFC236B}" dt="2019-03-21T06:08:05.566" v="150"/>
        <pc:sldMkLst>
          <pc:docMk/>
          <pc:sldMk cId="1539110202" sldId="313"/>
        </pc:sldMkLst>
      </pc:sldChg>
      <pc:sldChg chg="add">
        <pc:chgData name="Li Kai" userId="ef42190ddb396410" providerId="LiveId" clId="{029F469B-4643-4401-A113-04B5CEFC236B}" dt="2019-03-21T06:08:05.566" v="150"/>
        <pc:sldMkLst>
          <pc:docMk/>
          <pc:sldMk cId="1593174052" sldId="314"/>
        </pc:sldMkLst>
      </pc:sldChg>
      <pc:sldChg chg="add">
        <pc:chgData name="Li Kai" userId="ef42190ddb396410" providerId="LiveId" clId="{029F469B-4643-4401-A113-04B5CEFC236B}" dt="2019-03-21T06:08:05.566" v="150"/>
        <pc:sldMkLst>
          <pc:docMk/>
          <pc:sldMk cId="1305783749" sldId="315"/>
        </pc:sldMkLst>
      </pc:sldChg>
      <pc:sldChg chg="add">
        <pc:chgData name="Li Kai" userId="ef42190ddb396410" providerId="LiveId" clId="{029F469B-4643-4401-A113-04B5CEFC236B}" dt="2019-03-21T06:08:05.566" v="150"/>
        <pc:sldMkLst>
          <pc:docMk/>
          <pc:sldMk cId="3877858531" sldId="316"/>
        </pc:sldMkLst>
      </pc:sldChg>
      <pc:sldChg chg="add del">
        <pc:chgData name="Li Kai" userId="ef42190ddb396410" providerId="LiveId" clId="{029F469B-4643-4401-A113-04B5CEFC236B}" dt="2019-03-21T06:13:08.366" v="185" actId="2696"/>
        <pc:sldMkLst>
          <pc:docMk/>
          <pc:sldMk cId="2894988149" sldId="317"/>
        </pc:sldMkLst>
      </pc:sldChg>
      <pc:sldChg chg="add del">
        <pc:chgData name="Li Kai" userId="ef42190ddb396410" providerId="LiveId" clId="{029F469B-4643-4401-A113-04B5CEFC236B}" dt="2019-03-21T06:13:08.376" v="186" actId="2696"/>
        <pc:sldMkLst>
          <pc:docMk/>
          <pc:sldMk cId="989828168" sldId="318"/>
        </pc:sldMkLst>
      </pc:sldChg>
      <pc:sldChg chg="add del">
        <pc:chgData name="Li Kai" userId="ef42190ddb396410" providerId="LiveId" clId="{029F469B-4643-4401-A113-04B5CEFC236B}" dt="2019-03-21T06:13:08.383" v="187" actId="2696"/>
        <pc:sldMkLst>
          <pc:docMk/>
          <pc:sldMk cId="865988342" sldId="319"/>
        </pc:sldMkLst>
      </pc:sldChg>
      <pc:sldChg chg="add del">
        <pc:chgData name="Li Kai" userId="ef42190ddb396410" providerId="LiveId" clId="{029F469B-4643-4401-A113-04B5CEFC236B}" dt="2019-03-21T06:13:08.393" v="188" actId="2696"/>
        <pc:sldMkLst>
          <pc:docMk/>
          <pc:sldMk cId="1687893498" sldId="320"/>
        </pc:sldMkLst>
      </pc:sldChg>
      <pc:sldChg chg="add del">
        <pc:chgData name="Li Kai" userId="ef42190ddb396410" providerId="LiveId" clId="{029F469B-4643-4401-A113-04B5CEFC236B}" dt="2019-03-21T06:13:08.396" v="189" actId="2696"/>
        <pc:sldMkLst>
          <pc:docMk/>
          <pc:sldMk cId="2863503674" sldId="321"/>
        </pc:sldMkLst>
      </pc:sldChg>
      <pc:sldChg chg="add del">
        <pc:chgData name="Li Kai" userId="ef42190ddb396410" providerId="LiveId" clId="{029F469B-4643-4401-A113-04B5CEFC236B}" dt="2019-03-21T06:13:08.412" v="190" actId="2696"/>
        <pc:sldMkLst>
          <pc:docMk/>
          <pc:sldMk cId="2016562593" sldId="322"/>
        </pc:sldMkLst>
      </pc:sldChg>
      <pc:sldChg chg="add del">
        <pc:chgData name="Li Kai" userId="ef42190ddb396410" providerId="LiveId" clId="{029F469B-4643-4401-A113-04B5CEFC236B}" dt="2019-03-21T06:13:08.422" v="191" actId="2696"/>
        <pc:sldMkLst>
          <pc:docMk/>
          <pc:sldMk cId="928418012" sldId="323"/>
        </pc:sldMkLst>
      </pc:sldChg>
      <pc:sldChg chg="add del">
        <pc:chgData name="Li Kai" userId="ef42190ddb396410" providerId="LiveId" clId="{029F469B-4643-4401-A113-04B5CEFC236B}" dt="2019-03-21T06:13:08.427" v="192" actId="2696"/>
        <pc:sldMkLst>
          <pc:docMk/>
          <pc:sldMk cId="3773384164" sldId="324"/>
        </pc:sldMkLst>
      </pc:sldChg>
      <pc:sldChg chg="add del">
        <pc:chgData name="Li Kai" userId="ef42190ddb396410" providerId="LiveId" clId="{029F469B-4643-4401-A113-04B5CEFC236B}" dt="2019-03-21T06:13:08.440" v="193" actId="2696"/>
        <pc:sldMkLst>
          <pc:docMk/>
          <pc:sldMk cId="1802649696" sldId="325"/>
        </pc:sldMkLst>
      </pc:sldChg>
      <pc:sldChg chg="add del">
        <pc:chgData name="Li Kai" userId="ef42190ddb396410" providerId="LiveId" clId="{029F469B-4643-4401-A113-04B5CEFC236B}" dt="2019-03-21T06:13:08.448" v="194" actId="2696"/>
        <pc:sldMkLst>
          <pc:docMk/>
          <pc:sldMk cId="224845631" sldId="326"/>
        </pc:sldMkLst>
      </pc:sldChg>
      <pc:sldChg chg="add del">
        <pc:chgData name="Li Kai" userId="ef42190ddb396410" providerId="LiveId" clId="{029F469B-4643-4401-A113-04B5CEFC236B}" dt="2019-03-21T06:13:08.463" v="195" actId="2696"/>
        <pc:sldMkLst>
          <pc:docMk/>
          <pc:sldMk cId="1173802951" sldId="327"/>
        </pc:sldMkLst>
      </pc:sldChg>
      <pc:sldChg chg="addSp modSp add">
        <pc:chgData name="Li Kai" userId="ef42190ddb396410" providerId="LiveId" clId="{029F469B-4643-4401-A113-04B5CEFC236B}" dt="2019-03-21T06:11:17.570" v="179" actId="20577"/>
        <pc:sldMkLst>
          <pc:docMk/>
          <pc:sldMk cId="529091016" sldId="328"/>
        </pc:sldMkLst>
        <pc:spChg chg="add mod">
          <ac:chgData name="Li Kai" userId="ef42190ddb396410" providerId="LiveId" clId="{029F469B-4643-4401-A113-04B5CEFC236B}" dt="2019-03-21T06:11:17.570" v="179" actId="20577"/>
          <ac:spMkLst>
            <pc:docMk/>
            <pc:sldMk cId="529091016" sldId="328"/>
            <ac:spMk id="4" creationId="{A3810FFB-B3B5-4C48-9221-BBDC056127DA}"/>
          </ac:spMkLst>
        </pc:spChg>
      </pc:sldChg>
      <pc:sldChg chg="add">
        <pc:chgData name="Li Kai" userId="ef42190ddb396410" providerId="LiveId" clId="{029F469B-4643-4401-A113-04B5CEFC236B}" dt="2019-03-21T06:11:09.379" v="168"/>
        <pc:sldMkLst>
          <pc:docMk/>
          <pc:sldMk cId="1141188566" sldId="329"/>
        </pc:sldMkLst>
      </pc:sldChg>
      <pc:sldChg chg="add">
        <pc:chgData name="Li Kai" userId="ef42190ddb396410" providerId="LiveId" clId="{029F469B-4643-4401-A113-04B5CEFC236B}" dt="2019-03-21T06:11:09.379" v="168"/>
        <pc:sldMkLst>
          <pc:docMk/>
          <pc:sldMk cId="757099105" sldId="330"/>
        </pc:sldMkLst>
      </pc:sldChg>
      <pc:sldChg chg="add">
        <pc:chgData name="Li Kai" userId="ef42190ddb396410" providerId="LiveId" clId="{029F469B-4643-4401-A113-04B5CEFC236B}" dt="2019-03-21T06:11:09.379" v="168"/>
        <pc:sldMkLst>
          <pc:docMk/>
          <pc:sldMk cId="1774300822" sldId="331"/>
        </pc:sldMkLst>
      </pc:sldChg>
      <pc:sldChg chg="add">
        <pc:chgData name="Li Kai" userId="ef42190ddb396410" providerId="LiveId" clId="{029F469B-4643-4401-A113-04B5CEFC236B}" dt="2019-03-21T06:11:09.379" v="168"/>
        <pc:sldMkLst>
          <pc:docMk/>
          <pc:sldMk cId="1068044784" sldId="332"/>
        </pc:sldMkLst>
      </pc:sldChg>
      <pc:sldChg chg="add">
        <pc:chgData name="Li Kai" userId="ef42190ddb396410" providerId="LiveId" clId="{029F469B-4643-4401-A113-04B5CEFC236B}" dt="2019-03-21T06:11:09.379" v="168"/>
        <pc:sldMkLst>
          <pc:docMk/>
          <pc:sldMk cId="2311846453" sldId="333"/>
        </pc:sldMkLst>
      </pc:sldChg>
      <pc:sldChg chg="add">
        <pc:chgData name="Li Kai" userId="ef42190ddb396410" providerId="LiveId" clId="{029F469B-4643-4401-A113-04B5CEFC236B}" dt="2019-03-21T06:11:09.379" v="168"/>
        <pc:sldMkLst>
          <pc:docMk/>
          <pc:sldMk cId="2215515553" sldId="334"/>
        </pc:sldMkLst>
      </pc:sldChg>
      <pc:sldChg chg="add">
        <pc:chgData name="Li Kai" userId="ef42190ddb396410" providerId="LiveId" clId="{029F469B-4643-4401-A113-04B5CEFC236B}" dt="2019-03-21T06:11:09.379" v="168"/>
        <pc:sldMkLst>
          <pc:docMk/>
          <pc:sldMk cId="3475465534" sldId="335"/>
        </pc:sldMkLst>
      </pc:sldChg>
      <pc:sldChg chg="add">
        <pc:chgData name="Li Kai" userId="ef42190ddb396410" providerId="LiveId" clId="{029F469B-4643-4401-A113-04B5CEFC236B}" dt="2019-03-21T06:11:09.379" v="168"/>
        <pc:sldMkLst>
          <pc:docMk/>
          <pc:sldMk cId="4003004244" sldId="336"/>
        </pc:sldMkLst>
      </pc:sldChg>
      <pc:sldChg chg="add">
        <pc:chgData name="Li Kai" userId="ef42190ddb396410" providerId="LiveId" clId="{029F469B-4643-4401-A113-04B5CEFC236B}" dt="2019-03-21T06:11:09.379" v="168"/>
        <pc:sldMkLst>
          <pc:docMk/>
          <pc:sldMk cId="2360450427" sldId="337"/>
        </pc:sldMkLst>
      </pc:sldChg>
      <pc:sldChg chg="add">
        <pc:chgData name="Li Kai" userId="ef42190ddb396410" providerId="LiveId" clId="{029F469B-4643-4401-A113-04B5CEFC236B}" dt="2019-03-21T06:11:09.379" v="168"/>
        <pc:sldMkLst>
          <pc:docMk/>
          <pc:sldMk cId="1936086012" sldId="338"/>
        </pc:sldMkLst>
      </pc:sldChg>
      <pc:sldChg chg="addSp modSp add">
        <pc:chgData name="Li Kai" userId="ef42190ddb396410" providerId="LiveId" clId="{029F469B-4643-4401-A113-04B5CEFC236B}" dt="2019-03-21T06:11:49.681" v="183" actId="1076"/>
        <pc:sldMkLst>
          <pc:docMk/>
          <pc:sldMk cId="0" sldId="339"/>
        </pc:sldMkLst>
        <pc:spChg chg="add mod">
          <ac:chgData name="Li Kai" userId="ef42190ddb396410" providerId="LiveId" clId="{029F469B-4643-4401-A113-04B5CEFC236B}" dt="2019-03-21T06:11:49.681" v="183" actId="1076"/>
          <ac:spMkLst>
            <pc:docMk/>
            <pc:sldMk cId="0" sldId="339"/>
            <ac:spMk id="2" creationId="{8BB03320-55F0-463E-B471-4C75858D297D}"/>
          </ac:spMkLst>
        </pc:spChg>
      </pc:sldChg>
      <pc:sldChg chg="add del">
        <pc:chgData name="Li Kai" userId="ef42190ddb396410" providerId="LiveId" clId="{029F469B-4643-4401-A113-04B5CEFC236B}" dt="2019-03-21T06:11:20.674" v="180" actId="2696"/>
        <pc:sldMkLst>
          <pc:docMk/>
          <pc:sldMk cId="25365421" sldId="339"/>
        </pc:sldMkLst>
      </pc:sldChg>
      <pc:sldChg chg="add">
        <pc:chgData name="Li Kai" userId="ef42190ddb396410" providerId="LiveId" clId="{029F469B-4643-4401-A113-04B5CEFC236B}" dt="2019-03-21T06:11:34.626" v="181"/>
        <pc:sldMkLst>
          <pc:docMk/>
          <pc:sldMk cId="0" sldId="340"/>
        </pc:sldMkLst>
      </pc:sldChg>
      <pc:sldChg chg="add">
        <pc:chgData name="Li Kai" userId="ef42190ddb396410" providerId="LiveId" clId="{029F469B-4643-4401-A113-04B5CEFC236B}" dt="2019-03-21T06:11:34.626" v="181"/>
        <pc:sldMkLst>
          <pc:docMk/>
          <pc:sldMk cId="0" sldId="341"/>
        </pc:sldMkLst>
      </pc:sldChg>
      <pc:sldChg chg="add">
        <pc:chgData name="Li Kai" userId="ef42190ddb396410" providerId="LiveId" clId="{029F469B-4643-4401-A113-04B5CEFC236B}" dt="2019-03-21T06:11:34.626" v="181"/>
        <pc:sldMkLst>
          <pc:docMk/>
          <pc:sldMk cId="0" sldId="342"/>
        </pc:sldMkLst>
      </pc:sldChg>
      <pc:sldChg chg="addSp add">
        <pc:chgData name="Li Kai" userId="ef42190ddb396410" providerId="LiveId" clId="{029F469B-4643-4401-A113-04B5CEFC236B}" dt="2019-03-21T06:12:15.187" v="184"/>
        <pc:sldMkLst>
          <pc:docMk/>
          <pc:sldMk cId="0" sldId="343"/>
        </pc:sldMkLst>
        <pc:spChg chg="add">
          <ac:chgData name="Li Kai" userId="ef42190ddb396410" providerId="LiveId" clId="{029F469B-4643-4401-A113-04B5CEFC236B}" dt="2019-03-21T06:12:15.187" v="184"/>
          <ac:spMkLst>
            <pc:docMk/>
            <pc:sldMk cId="0" sldId="343"/>
            <ac:spMk id="2" creationId="{E0852046-50D1-41A1-82FC-8978DBCEB030}"/>
          </ac:spMkLst>
        </pc:spChg>
      </pc:sldChg>
      <pc:sldChg chg="addSp modSp add setBg">
        <pc:chgData name="Li Kai" userId="ef42190ddb396410" providerId="LiveId" clId="{029F469B-4643-4401-A113-04B5CEFC236B}" dt="2019-03-21T06:14:05.625" v="221" actId="14100"/>
        <pc:sldMkLst>
          <pc:docMk/>
          <pc:sldMk cId="4071978032" sldId="344"/>
        </pc:sldMkLst>
        <pc:spChg chg="add mod">
          <ac:chgData name="Li Kai" userId="ef42190ddb396410" providerId="LiveId" clId="{029F469B-4643-4401-A113-04B5CEFC236B}" dt="2019-03-21T06:14:05.625" v="221" actId="14100"/>
          <ac:spMkLst>
            <pc:docMk/>
            <pc:sldMk cId="4071978032" sldId="344"/>
            <ac:spMk id="7" creationId="{F7F6C94F-47E9-456B-956C-7C0C89F410BF}"/>
          </ac:spMkLst>
        </pc:spChg>
      </pc:sldChg>
      <pc:sldChg chg="addSp modSp add">
        <pc:chgData name="Li Kai" userId="ef42190ddb396410" providerId="LiveId" clId="{029F469B-4643-4401-A113-04B5CEFC236B}" dt="2019-03-21T06:14:42.176" v="242"/>
        <pc:sldMkLst>
          <pc:docMk/>
          <pc:sldMk cId="161021294" sldId="345"/>
        </pc:sldMkLst>
        <pc:spChg chg="add mod">
          <ac:chgData name="Li Kai" userId="ef42190ddb396410" providerId="LiveId" clId="{029F469B-4643-4401-A113-04B5CEFC236B}" dt="2019-03-21T06:14:42.176" v="242"/>
          <ac:spMkLst>
            <pc:docMk/>
            <pc:sldMk cId="161021294" sldId="345"/>
            <ac:spMk id="3" creationId="{87875429-2C31-4040-9225-9CF5D3E1F0E5}"/>
          </ac:spMkLst>
        </pc:spChg>
      </pc:sldChg>
      <pc:sldChg chg="add">
        <pc:chgData name="Li Kai" userId="ef42190ddb396410" providerId="LiveId" clId="{029F469B-4643-4401-A113-04B5CEFC236B}" dt="2019-03-21T06:14:23.466" v="222"/>
        <pc:sldMkLst>
          <pc:docMk/>
          <pc:sldMk cId="515711048" sldId="346"/>
        </pc:sldMkLst>
      </pc:sldChg>
      <pc:sldChg chg="add">
        <pc:chgData name="Li Kai" userId="ef42190ddb396410" providerId="LiveId" clId="{029F469B-4643-4401-A113-04B5CEFC236B}" dt="2019-03-21T06:14:23.466" v="222"/>
        <pc:sldMkLst>
          <pc:docMk/>
          <pc:sldMk cId="2948898245" sldId="347"/>
        </pc:sldMkLst>
      </pc:sldChg>
      <pc:sldChg chg="add">
        <pc:chgData name="Li Kai" userId="ef42190ddb396410" providerId="LiveId" clId="{029F469B-4643-4401-A113-04B5CEFC236B}" dt="2019-03-21T06:14:23.466" v="222"/>
        <pc:sldMkLst>
          <pc:docMk/>
          <pc:sldMk cId="2024615066" sldId="348"/>
        </pc:sldMkLst>
      </pc:sldChg>
      <pc:sldChg chg="add">
        <pc:chgData name="Li Kai" userId="ef42190ddb396410" providerId="LiveId" clId="{029F469B-4643-4401-A113-04B5CEFC236B}" dt="2019-03-21T06:14:23.466" v="222"/>
        <pc:sldMkLst>
          <pc:docMk/>
          <pc:sldMk cId="2333596178" sldId="349"/>
        </pc:sldMkLst>
      </pc:sldChg>
      <pc:sldChg chg="addSp modSp add">
        <pc:chgData name="Li Kai" userId="ef42190ddb396410" providerId="LiveId" clId="{029F469B-4643-4401-A113-04B5CEFC236B}" dt="2019-03-21T06:15:36.358" v="276"/>
        <pc:sldMkLst>
          <pc:docMk/>
          <pc:sldMk cId="309399573" sldId="350"/>
        </pc:sldMkLst>
        <pc:spChg chg="add mod">
          <ac:chgData name="Li Kai" userId="ef42190ddb396410" providerId="LiveId" clId="{029F469B-4643-4401-A113-04B5CEFC236B}" dt="2019-03-21T06:15:36.358" v="276"/>
          <ac:spMkLst>
            <pc:docMk/>
            <pc:sldMk cId="309399573" sldId="350"/>
            <ac:spMk id="2" creationId="{2DF787CE-15DE-4388-8E71-CE8931D4E585}"/>
          </ac:spMkLst>
        </pc:spChg>
      </pc:sldChg>
      <pc:sldChg chg="add">
        <pc:chgData name="Li Kai" userId="ef42190ddb396410" providerId="LiveId" clId="{029F469B-4643-4401-A113-04B5CEFC236B}" dt="2019-03-21T06:15:03.673" v="243"/>
        <pc:sldMkLst>
          <pc:docMk/>
          <pc:sldMk cId="2102928465" sldId="351"/>
        </pc:sldMkLst>
      </pc:sldChg>
      <pc:sldChg chg="add">
        <pc:chgData name="Li Kai" userId="ef42190ddb396410" providerId="LiveId" clId="{029F469B-4643-4401-A113-04B5CEFC236B}" dt="2019-03-21T06:15:03.673" v="243"/>
        <pc:sldMkLst>
          <pc:docMk/>
          <pc:sldMk cId="841190237" sldId="352"/>
        </pc:sldMkLst>
      </pc:sldChg>
      <pc:sldChg chg="add">
        <pc:chgData name="Li Kai" userId="ef42190ddb396410" providerId="LiveId" clId="{029F469B-4643-4401-A113-04B5CEFC236B}" dt="2019-03-21T06:15:03.673" v="243"/>
        <pc:sldMkLst>
          <pc:docMk/>
          <pc:sldMk cId="1564224945" sldId="353"/>
        </pc:sldMkLst>
      </pc:sldChg>
      <pc:sldChg chg="add">
        <pc:chgData name="Li Kai" userId="ef42190ddb396410" providerId="LiveId" clId="{029F469B-4643-4401-A113-04B5CEFC236B}" dt="2019-03-21T06:15:03.673" v="243"/>
        <pc:sldMkLst>
          <pc:docMk/>
          <pc:sldMk cId="1849874931" sldId="354"/>
        </pc:sldMkLst>
      </pc:sldChg>
    </pc:docChg>
  </pc:docChgLst>
</pc:chgInfo>
</file>

<file path=ppt/drawings/_rels/vmlDrawing1.vml.rels><?xml version="1.0" encoding="UTF-8" standalone="yes"?>
<Relationships xmlns="http://schemas.openxmlformats.org/package/2006/relationships"><Relationship Id="rId3" Type="http://schemas.openxmlformats.org/officeDocument/2006/relationships/image" Target="../media/image9.wmf"/><Relationship Id="rId2" Type="http://schemas.openxmlformats.org/officeDocument/2006/relationships/image" Target="../media/image8.wmf"/><Relationship Id="rId1" Type="http://schemas.openxmlformats.org/officeDocument/2006/relationships/image" Target="../media/image7.wmf"/><Relationship Id="rId5" Type="http://schemas.openxmlformats.org/officeDocument/2006/relationships/image" Target="../media/image11.wmf"/><Relationship Id="rId4" Type="http://schemas.openxmlformats.org/officeDocument/2006/relationships/image" Target="../media/image10.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16.wmf"/><Relationship Id="rId1" Type="http://schemas.openxmlformats.org/officeDocument/2006/relationships/image" Target="../media/image1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3BC1FA-4533-4564-950C-53F070262AB6}" type="datetimeFigureOut">
              <a:rPr lang="zh-CN" altLang="en-US" smtClean="0"/>
              <a:t>2019/3/21</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25EC8F-305B-4EEF-B7DF-06738BD54F2B}" type="slidenum">
              <a:rPr lang="zh-CN" altLang="en-US" smtClean="0"/>
              <a:t>‹#›</a:t>
            </a:fld>
            <a:endParaRPr lang="zh-CN" altLang="en-US"/>
          </a:p>
        </p:txBody>
      </p:sp>
    </p:spTree>
    <p:extLst>
      <p:ext uri="{BB962C8B-B14F-4D97-AF65-F5344CB8AC3E}">
        <p14:creationId xmlns:p14="http://schemas.microsoft.com/office/powerpoint/2010/main" val="272023855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1</a:t>
            </a:fld>
            <a:endParaRPr lang="en-US"/>
          </a:p>
        </p:txBody>
      </p:sp>
    </p:spTree>
    <p:extLst>
      <p:ext uri="{BB962C8B-B14F-4D97-AF65-F5344CB8AC3E}">
        <p14:creationId xmlns:p14="http://schemas.microsoft.com/office/powerpoint/2010/main" val="162518384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在每个阶段加两个默认节点：默认输入节点和输出节点。默认输入节点，记为</a:t>
            </a:r>
            <a:r>
              <a:rPr lang="en-US" altLang="zh-CN" sz="1200" kern="1200">
                <a:solidFill>
                  <a:schemeClr val="tx1"/>
                </a:solidFill>
                <a:effectLst/>
                <a:latin typeface="+mn-lt"/>
                <a:ea typeface="+mn-ea"/>
                <a:cs typeface="+mn-cs"/>
              </a:rPr>
              <a:t>vs,0</a:t>
            </a:r>
            <a:r>
              <a:rPr lang="zh-CN" altLang="zh-CN" sz="1200" kern="1200">
                <a:solidFill>
                  <a:schemeClr val="tx1"/>
                </a:solidFill>
                <a:effectLst/>
                <a:latin typeface="+mn-lt"/>
                <a:ea typeface="+mn-ea"/>
                <a:cs typeface="+mn-cs"/>
              </a:rPr>
              <a:t>，接收前一阶段的数据，执行卷积，并将它的输出</a:t>
            </a:r>
            <a:r>
              <a:rPr lang="zh-CN" altLang="en-US" sz="1200" kern="1200">
                <a:solidFill>
                  <a:schemeClr val="tx1"/>
                </a:solidFill>
                <a:effectLst/>
                <a:latin typeface="+mn-lt"/>
                <a:ea typeface="+mn-ea"/>
                <a:cs typeface="+mn-cs"/>
              </a:rPr>
              <a:t>发送</a:t>
            </a:r>
            <a:r>
              <a:rPr lang="zh-CN" altLang="zh-CN" sz="1200" kern="1200">
                <a:solidFill>
                  <a:schemeClr val="tx1"/>
                </a:solidFill>
                <a:effectLst/>
                <a:latin typeface="+mn-lt"/>
                <a:ea typeface="+mn-ea"/>
                <a:cs typeface="+mn-cs"/>
              </a:rPr>
              <a:t>到每个没有前一个节点的节点，例如</a:t>
            </a:r>
            <a:r>
              <a:rPr lang="en-US" altLang="zh-CN" sz="1200" kern="1200">
                <a:solidFill>
                  <a:schemeClr val="tx1"/>
                </a:solidFill>
                <a:effectLst/>
                <a:latin typeface="+mn-lt"/>
                <a:ea typeface="+mn-ea"/>
                <a:cs typeface="+mn-cs"/>
              </a:rPr>
              <a:t>vs,1</a:t>
            </a:r>
            <a:r>
              <a:rPr lang="zh-CN" altLang="zh-CN" sz="1200" kern="1200">
                <a:solidFill>
                  <a:schemeClr val="tx1"/>
                </a:solidFill>
                <a:effectLst/>
                <a:latin typeface="+mn-lt"/>
                <a:ea typeface="+mn-ea"/>
                <a:cs typeface="+mn-cs"/>
              </a:rPr>
              <a:t>。默认的输出节点，记作</a:t>
            </a:r>
            <a:r>
              <a:rPr lang="en-US" altLang="zh-CN" sz="1200" kern="1200">
                <a:solidFill>
                  <a:schemeClr val="tx1"/>
                </a:solidFill>
                <a:effectLst/>
                <a:latin typeface="+mn-lt"/>
                <a:ea typeface="+mn-ea"/>
                <a:cs typeface="+mn-cs"/>
              </a:rPr>
              <a:t>vs,Ks+1</a:t>
            </a:r>
            <a:r>
              <a:rPr lang="zh-CN" altLang="zh-CN" sz="1200" kern="1200">
                <a:solidFill>
                  <a:schemeClr val="tx1"/>
                </a:solidFill>
                <a:effectLst/>
                <a:latin typeface="+mn-lt"/>
                <a:ea typeface="+mn-ea"/>
                <a:cs typeface="+mn-cs"/>
              </a:rPr>
              <a:t>，接收所有没有后续节点</a:t>
            </a:r>
            <a:r>
              <a:rPr lang="zh-CN" altLang="en-US" sz="1200" kern="1200">
                <a:solidFill>
                  <a:schemeClr val="tx1"/>
                </a:solidFill>
                <a:effectLst/>
                <a:latin typeface="+mn-lt"/>
                <a:ea typeface="+mn-ea"/>
                <a:cs typeface="+mn-cs"/>
              </a:rPr>
              <a:t>的</a:t>
            </a:r>
            <a:r>
              <a:rPr lang="zh-CN" altLang="zh-CN" sz="1200" kern="1200">
                <a:solidFill>
                  <a:schemeClr val="tx1"/>
                </a:solidFill>
                <a:effectLst/>
                <a:latin typeface="+mn-lt"/>
                <a:ea typeface="+mn-ea"/>
                <a:cs typeface="+mn-cs"/>
              </a:rPr>
              <a:t>节点的数据，例如</a:t>
            </a:r>
            <a:r>
              <a:rPr lang="en-US" altLang="zh-CN" sz="1200" kern="1200">
                <a:solidFill>
                  <a:schemeClr val="tx1"/>
                </a:solidFill>
                <a:effectLst/>
                <a:latin typeface="+mn-lt"/>
                <a:ea typeface="+mn-ea"/>
                <a:cs typeface="+mn-cs"/>
              </a:rPr>
              <a:t>vs,Ks</a:t>
            </a:r>
            <a:r>
              <a:rPr lang="zh-CN" altLang="zh-CN" sz="1200" kern="1200">
                <a:solidFill>
                  <a:schemeClr val="tx1"/>
                </a:solidFill>
                <a:effectLst/>
                <a:latin typeface="+mn-lt"/>
                <a:ea typeface="+mn-ea"/>
                <a:cs typeface="+mn-cs"/>
              </a:rPr>
              <a:t>，对它们求和，执行卷积，并将输出发送到池</a:t>
            </a:r>
            <a:r>
              <a:rPr lang="zh-CN" altLang="en-US" sz="1200" kern="1200">
                <a:solidFill>
                  <a:schemeClr val="tx1"/>
                </a:solidFill>
                <a:effectLst/>
                <a:latin typeface="+mn-lt"/>
                <a:ea typeface="+mn-ea"/>
                <a:cs typeface="+mn-cs"/>
              </a:rPr>
              <a:t>化</a:t>
            </a:r>
            <a:r>
              <a:rPr lang="zh-CN" altLang="zh-CN" sz="1200" kern="1200">
                <a:solidFill>
                  <a:schemeClr val="tx1"/>
                </a:solidFill>
                <a:effectLst/>
                <a:latin typeface="+mn-lt"/>
                <a:ea typeface="+mn-ea"/>
                <a:cs typeface="+mn-cs"/>
              </a:rPr>
              <a:t>层。</a:t>
            </a:r>
            <a:endParaRPr lang="zh-CN" altLang="en-US"/>
          </a:p>
        </p:txBody>
      </p:sp>
      <p:sp>
        <p:nvSpPr>
          <p:cNvPr id="4" name="灯片编号占位符 3"/>
          <p:cNvSpPr>
            <a:spLocks noGrp="1"/>
          </p:cNvSpPr>
          <p:nvPr>
            <p:ph type="sldNum" sz="quarter" idx="10"/>
          </p:nvPr>
        </p:nvSpPr>
        <p:spPr/>
        <p:txBody>
          <a:bodyPr/>
          <a:lstStyle/>
          <a:p>
            <a:fld id="{AC6D7970-5DF3-4192-A807-D70168164FAC}" type="slidenum">
              <a:rPr lang="zh-CN" altLang="en-US" smtClean="0"/>
              <a:t>14</a:t>
            </a:fld>
            <a:endParaRPr lang="zh-CN" altLang="en-US"/>
          </a:p>
        </p:txBody>
      </p:sp>
    </p:spTree>
    <p:extLst>
      <p:ext uri="{BB962C8B-B14F-4D97-AF65-F5344CB8AC3E}">
        <p14:creationId xmlns:p14="http://schemas.microsoft.com/office/powerpoint/2010/main" val="328753692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这是一些比较经典的网络结构的编码例子</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15</a:t>
            </a:fld>
            <a:endParaRPr lang="zh-CN" altLang="en-US"/>
          </a:p>
        </p:txBody>
      </p:sp>
    </p:spTree>
    <p:extLst>
      <p:ext uri="{BB962C8B-B14F-4D97-AF65-F5344CB8AC3E}">
        <p14:creationId xmlns:p14="http://schemas.microsoft.com/office/powerpoint/2010/main" val="9514648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甚至从一个简单的全是</a:t>
            </a:r>
            <a:r>
              <a:rPr lang="en-US" altLang="zh-CN"/>
              <a:t>0</a:t>
            </a:r>
            <a:r>
              <a:rPr lang="zh-CN" altLang="en-US"/>
              <a:t>的初始化开始，遗传过程可以通过交叉和突变发现相当有效的结构。</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16</a:t>
            </a:fld>
            <a:endParaRPr lang="zh-CN" altLang="en-US"/>
          </a:p>
        </p:txBody>
      </p:sp>
    </p:spTree>
    <p:extLst>
      <p:ext uri="{BB962C8B-B14F-4D97-AF65-F5344CB8AC3E}">
        <p14:creationId xmlns:p14="http://schemas.microsoft.com/office/powerpoint/2010/main" val="2660542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甚至从一个简单的全是</a:t>
            </a:r>
            <a:r>
              <a:rPr lang="en-US" altLang="zh-CN"/>
              <a:t>0</a:t>
            </a:r>
            <a:r>
              <a:rPr lang="zh-CN" altLang="en-US"/>
              <a:t>的初始化开始，遗传过程可以通过交叉和突变发现相当有效的结构。</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17</a:t>
            </a:fld>
            <a:endParaRPr lang="zh-CN" altLang="en-US"/>
          </a:p>
        </p:txBody>
      </p:sp>
    </p:spTree>
    <p:extLst>
      <p:ext uri="{BB962C8B-B14F-4D97-AF65-F5344CB8AC3E}">
        <p14:creationId xmlns:p14="http://schemas.microsoft.com/office/powerpoint/2010/main" val="24073785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甚至从一个简单的全是</a:t>
            </a:r>
            <a:r>
              <a:rPr lang="en-US" altLang="zh-CN"/>
              <a:t>0</a:t>
            </a:r>
            <a:r>
              <a:rPr lang="zh-CN" altLang="en-US"/>
              <a:t>的初始化开始，遗传过程可以通过交叉和突变发现相当有效的结构。</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18</a:t>
            </a:fld>
            <a:endParaRPr lang="zh-CN" altLang="en-US"/>
          </a:p>
        </p:txBody>
      </p:sp>
    </p:spTree>
    <p:extLst>
      <p:ext uri="{BB962C8B-B14F-4D97-AF65-F5344CB8AC3E}">
        <p14:creationId xmlns:p14="http://schemas.microsoft.com/office/powerpoint/2010/main" val="3740277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甚至从一个简单的全是</a:t>
            </a:r>
            <a:r>
              <a:rPr lang="en-US" altLang="zh-CN"/>
              <a:t>0</a:t>
            </a:r>
            <a:r>
              <a:rPr lang="zh-CN" altLang="en-US"/>
              <a:t>的初始化开始，遗传过程可以通过交叉和突变发现相当有效的结构。</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19</a:t>
            </a:fld>
            <a:endParaRPr lang="zh-CN" altLang="en-US"/>
          </a:p>
        </p:txBody>
      </p:sp>
    </p:spTree>
    <p:extLst>
      <p:ext uri="{BB962C8B-B14F-4D97-AF65-F5344CB8AC3E}">
        <p14:creationId xmlns:p14="http://schemas.microsoft.com/office/powerpoint/2010/main" val="26779400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算法的整体流程如图，将上述步骤重复</a:t>
            </a:r>
            <a:r>
              <a:rPr lang="en-US" altLang="zh-CN"/>
              <a:t>T</a:t>
            </a:r>
            <a:r>
              <a:rPr lang="zh-CN" altLang="en-US"/>
              <a:t>次得到最终的网络结构</a:t>
            </a:r>
          </a:p>
        </p:txBody>
      </p:sp>
      <p:sp>
        <p:nvSpPr>
          <p:cNvPr id="4" name="灯片编号占位符 3"/>
          <p:cNvSpPr>
            <a:spLocks noGrp="1"/>
          </p:cNvSpPr>
          <p:nvPr>
            <p:ph type="sldNum" sz="quarter" idx="10"/>
          </p:nvPr>
        </p:nvSpPr>
        <p:spPr/>
        <p:txBody>
          <a:bodyPr/>
          <a:lstStyle/>
          <a:p>
            <a:fld id="{AC6D7970-5DF3-4192-A807-D70168164FAC}" type="slidenum">
              <a:rPr lang="zh-CN" altLang="en-US" smtClean="0"/>
              <a:t>20</a:t>
            </a:fld>
            <a:endParaRPr lang="zh-CN" altLang="en-US"/>
          </a:p>
        </p:txBody>
      </p:sp>
    </p:spTree>
    <p:extLst>
      <p:ext uri="{BB962C8B-B14F-4D97-AF65-F5344CB8AC3E}">
        <p14:creationId xmlns:p14="http://schemas.microsoft.com/office/powerpoint/2010/main" val="18559375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式子</a:t>
            </a:r>
            <a:r>
              <a:rPr lang="en-US" altLang="zh-CN" dirty="0"/>
              <a:t>1</a:t>
            </a:r>
            <a:r>
              <a:rPr lang="zh-CN" altLang="en-US" dirty="0"/>
              <a:t>为目标函数，求解最短的最大完工时间</a:t>
            </a:r>
            <a:endParaRPr lang="en-US" altLang="zh-CN" dirty="0"/>
          </a:p>
          <a:p>
            <a:r>
              <a:rPr lang="zh-CN" altLang="en-US" dirty="0"/>
              <a:t>约束条件</a:t>
            </a:r>
            <a:r>
              <a:rPr lang="en-US" altLang="zh-CN" dirty="0"/>
              <a:t>2</a:t>
            </a:r>
            <a:r>
              <a:rPr lang="zh-CN" altLang="en-US" dirty="0"/>
              <a:t>保证按照规定顺序处理每个作业的</a:t>
            </a:r>
            <a:r>
              <a:rPr lang="en-US" altLang="zh-CN" dirty="0"/>
              <a:t>operations</a:t>
            </a:r>
          </a:p>
          <a:p>
            <a:r>
              <a:rPr lang="zh-CN" altLang="en-US" dirty="0"/>
              <a:t>约束条件</a:t>
            </a:r>
            <a:r>
              <a:rPr lang="en-US" altLang="zh-CN" dirty="0"/>
              <a:t>3</a:t>
            </a:r>
            <a:r>
              <a:rPr lang="zh-CN" altLang="en-US" dirty="0"/>
              <a:t>保证每台</a:t>
            </a:r>
            <a:r>
              <a:rPr lang="en-US" altLang="zh-CN" dirty="0"/>
              <a:t>machine</a:t>
            </a:r>
            <a:r>
              <a:rPr lang="zh-CN" altLang="en-US" dirty="0"/>
              <a:t>同一时间只能处理一个作业</a:t>
            </a:r>
            <a:endParaRPr lang="en-US" altLang="zh-CN" dirty="0"/>
          </a:p>
        </p:txBody>
      </p:sp>
      <p:sp>
        <p:nvSpPr>
          <p:cNvPr id="4" name="灯片编号占位符 3"/>
          <p:cNvSpPr>
            <a:spLocks noGrp="1"/>
          </p:cNvSpPr>
          <p:nvPr>
            <p:ph type="sldNum" sz="quarter" idx="10"/>
          </p:nvPr>
        </p:nvSpPr>
        <p:spPr/>
        <p:txBody>
          <a:bodyPr/>
          <a:lstStyle/>
          <a:p>
            <a:fld id="{2031CA11-CF1F-4E20-8FB1-29E134379CE0}" type="slidenum">
              <a:rPr lang="zh-CN" altLang="en-US" smtClean="0"/>
              <a:t>40</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dirty="0"/>
              <a:t>算法框架图</a:t>
            </a:r>
            <a:endParaRPr lang="en-US" altLang="zh-CN" dirty="0"/>
          </a:p>
        </p:txBody>
      </p:sp>
      <p:sp>
        <p:nvSpPr>
          <p:cNvPr id="4" name="灯片编号占位符 3"/>
          <p:cNvSpPr>
            <a:spLocks noGrp="1"/>
          </p:cNvSpPr>
          <p:nvPr>
            <p:ph type="sldNum" sz="quarter" idx="10"/>
          </p:nvPr>
        </p:nvSpPr>
        <p:spPr/>
        <p:txBody>
          <a:bodyPr/>
          <a:lstStyle/>
          <a:p>
            <a:fld id="{2031CA11-CF1F-4E20-8FB1-29E134379CE0}" type="slidenum">
              <a:rPr lang="zh-CN" altLang="en-US" smtClean="0"/>
              <a:t>41</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2031CA11-CF1F-4E20-8FB1-29E134379CE0}" type="slidenum">
              <a:rPr lang="zh-CN" altLang="en-US" smtClean="0"/>
              <a:t>42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进化策略算法。直观上来讲，这种优化就是一种「猜测然后检测」的过程，即我们从一些随机参数开始，然后重复执行以下过程：</a:t>
            </a:r>
            <a:r>
              <a:rPr lang="en-US" altLang="zh-CN" sz="1200" b="0" i="0" kern="1200" dirty="0">
                <a:solidFill>
                  <a:schemeClr val="tx1"/>
                </a:solidFill>
                <a:effectLst/>
                <a:latin typeface="+mn-lt"/>
                <a:ea typeface="+mn-ea"/>
                <a:cs typeface="+mn-cs"/>
              </a:rPr>
              <a:t>1</a:t>
            </a:r>
            <a:r>
              <a:rPr lang="zh-CN" altLang="en-US" sz="1200" b="0" i="0" kern="1200" dirty="0">
                <a:solidFill>
                  <a:schemeClr val="tx1"/>
                </a:solidFill>
                <a:effectLst/>
                <a:latin typeface="+mn-lt"/>
                <a:ea typeface="+mn-ea"/>
                <a:cs typeface="+mn-cs"/>
              </a:rPr>
              <a:t>）随机对该猜测进行一点调整，</a:t>
            </a:r>
            <a:r>
              <a:rPr lang="en-US" altLang="zh-CN" sz="1200" b="0" i="0" kern="1200" dirty="0">
                <a:solidFill>
                  <a:schemeClr val="tx1"/>
                </a:solidFill>
                <a:effectLst/>
                <a:latin typeface="+mn-lt"/>
                <a:ea typeface="+mn-ea"/>
                <a:cs typeface="+mn-cs"/>
              </a:rPr>
              <a:t>2</a:t>
            </a:r>
            <a:r>
              <a:rPr lang="zh-CN" altLang="en-US" sz="1200" b="0" i="0" kern="1200" dirty="0">
                <a:solidFill>
                  <a:schemeClr val="tx1"/>
                </a:solidFill>
                <a:effectLst/>
                <a:latin typeface="+mn-lt"/>
                <a:ea typeface="+mn-ea"/>
                <a:cs typeface="+mn-cs"/>
              </a:rPr>
              <a:t>）让我们的猜测向效果更好的方向移动一点。具体而言，就是在每个步骤输入一个参数向量 </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，然后通过高斯噪声对 </a:t>
            </a:r>
            <a:r>
              <a:rPr lang="en-US" altLang="zh-CN" sz="1200" b="0" i="0" kern="1200" dirty="0">
                <a:solidFill>
                  <a:schemeClr val="tx1"/>
                </a:solidFill>
                <a:effectLst/>
                <a:latin typeface="+mn-lt"/>
                <a:ea typeface="+mn-ea"/>
                <a:cs typeface="+mn-cs"/>
              </a:rPr>
              <a:t>w </a:t>
            </a:r>
            <a:r>
              <a:rPr lang="zh-CN" altLang="en-US" sz="1200" b="0" i="0" kern="1200" dirty="0">
                <a:solidFill>
                  <a:schemeClr val="tx1"/>
                </a:solidFill>
                <a:effectLst/>
                <a:latin typeface="+mn-lt"/>
                <a:ea typeface="+mn-ea"/>
                <a:cs typeface="+mn-cs"/>
              </a:rPr>
              <a:t>进行抖动来生成一群（比如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个）有稍微改变的参数向量 </a:t>
            </a:r>
            <a:r>
              <a:rPr lang="en-US" altLang="zh-CN" sz="1200" b="0" i="0" kern="1200" dirty="0">
                <a:solidFill>
                  <a:schemeClr val="tx1"/>
                </a:solidFill>
                <a:effectLst/>
                <a:latin typeface="+mn-lt"/>
                <a:ea typeface="+mn-ea"/>
                <a:cs typeface="+mn-cs"/>
              </a:rPr>
              <a:t>w1, w2……w100</a:t>
            </a:r>
            <a:r>
              <a:rPr lang="zh-CN" altLang="en-US" sz="1200" b="0" i="0" kern="1200" dirty="0">
                <a:solidFill>
                  <a:schemeClr val="tx1"/>
                </a:solidFill>
                <a:effectLst/>
                <a:latin typeface="+mn-lt"/>
                <a:ea typeface="+mn-ea"/>
                <a:cs typeface="+mn-cs"/>
              </a:rPr>
              <a:t>。然后我们在环境中分别运行这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个候选项所对应的策略网络，从而独立地对这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候选项分别进行评估，然后将每个案例中的奖励加起来。然后其更新后的参数就变成了这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个向量的加权和，其中每个权重都正比于其总奖励。（即，我们想让更成功的候选项有更高的权重。）在数学上，你也会注意到这就相当于使用有限差分法（</a:t>
            </a:r>
            <a:r>
              <a:rPr lang="en-US" altLang="zh-CN" sz="1200" b="0" i="0" kern="1200" dirty="0">
                <a:solidFill>
                  <a:schemeClr val="tx1"/>
                </a:solidFill>
                <a:effectLst/>
                <a:latin typeface="+mn-lt"/>
                <a:ea typeface="+mn-ea"/>
                <a:cs typeface="+mn-cs"/>
              </a:rPr>
              <a:t>finite difference</a:t>
            </a:r>
            <a:r>
              <a:rPr lang="zh-CN" altLang="en-US" sz="1200" b="0" i="0" kern="1200" dirty="0">
                <a:solidFill>
                  <a:schemeClr val="tx1"/>
                </a:solidFill>
                <a:effectLst/>
                <a:latin typeface="+mn-lt"/>
                <a:ea typeface="+mn-ea"/>
                <a:cs typeface="+mn-cs"/>
              </a:rPr>
              <a:t>）来估计参数空间中预期奖励的梯度，只是我们是沿着 </a:t>
            </a:r>
            <a:r>
              <a:rPr lang="en-US" altLang="zh-CN" sz="1200" b="0" i="0" kern="1200" dirty="0">
                <a:solidFill>
                  <a:schemeClr val="tx1"/>
                </a:solidFill>
                <a:effectLst/>
                <a:latin typeface="+mn-lt"/>
                <a:ea typeface="+mn-ea"/>
                <a:cs typeface="+mn-cs"/>
              </a:rPr>
              <a:t>100 </a:t>
            </a:r>
            <a:r>
              <a:rPr lang="zh-CN" altLang="en-US" sz="1200" b="0" i="0" kern="1200" dirty="0">
                <a:solidFill>
                  <a:schemeClr val="tx1"/>
                </a:solidFill>
                <a:effectLst/>
                <a:latin typeface="+mn-lt"/>
                <a:ea typeface="+mn-ea"/>
                <a:cs typeface="+mn-cs"/>
              </a:rPr>
              <a:t>个随机方向来做的。</a:t>
            </a:r>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2</a:t>
            </a:fld>
            <a:endParaRPr lang="en-US"/>
          </a:p>
        </p:txBody>
      </p:sp>
    </p:spTree>
    <p:extLst>
      <p:ext uri="{BB962C8B-B14F-4D97-AF65-F5344CB8AC3E}">
        <p14:creationId xmlns:p14="http://schemas.microsoft.com/office/powerpoint/2010/main" val="88313706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en-US" altLang="zh-CN" dirty="0"/>
          </a:p>
        </p:txBody>
      </p:sp>
      <p:sp>
        <p:nvSpPr>
          <p:cNvPr id="4" name="灯片编号占位符 3"/>
          <p:cNvSpPr>
            <a:spLocks noGrp="1"/>
          </p:cNvSpPr>
          <p:nvPr>
            <p:ph type="sldNum" sz="quarter" idx="10"/>
          </p:nvPr>
        </p:nvSpPr>
        <p:spPr/>
        <p:txBody>
          <a:bodyPr/>
          <a:lstStyle/>
          <a:p>
            <a:fld id="{2031CA11-CF1F-4E20-8FB1-29E134379CE0}" type="slidenum">
              <a:rPr lang="zh-CN" altLang="en-US" smtClean="0"/>
              <a:t>43</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机器学习中，有许多分类器可用于单标签数据。但多标签数据的分类器还不是很多。同时，机器学习的大多方法需要离散或标准的输入数据。需要将现实世界中大量连续的数据转化为离散特征。针对多标签数据的离散化方法因此非常重要。</a:t>
            </a:r>
            <a:endParaRPr lang="en-US" altLang="zh-CN" dirty="0"/>
          </a:p>
          <a:p>
            <a:endParaRPr lang="en-US" altLang="zh-CN" dirty="0"/>
          </a:p>
          <a:p>
            <a:r>
              <a:rPr lang="en-US" altLang="zh-CN" i="1" dirty="0"/>
              <a:t>LAIM discretization</a:t>
            </a:r>
            <a:r>
              <a:rPr lang="zh-CN" altLang="en-US" dirty="0"/>
              <a:t>方法：</a:t>
            </a:r>
            <a:r>
              <a:rPr lang="en-US" altLang="zh-CN" dirty="0"/>
              <a:t>LAIM</a:t>
            </a:r>
            <a:r>
              <a:rPr lang="zh-CN" altLang="en-US" dirty="0"/>
              <a:t>是测量标签和离散化方案之间依赖性的标准。我们通过一个多标签矩阵计算其最大值，从而得到各分割点集</a:t>
            </a:r>
            <a:endParaRPr lang="en-US" altLang="zh-CN" dirty="0"/>
          </a:p>
          <a:p>
            <a:endParaRPr lang="en-US" altLang="zh-CN" dirty="0"/>
          </a:p>
          <a:p>
            <a:r>
              <a:rPr lang="zh-CN" altLang="en-US" dirty="0"/>
              <a:t>高斯变异：在进行变异时用一个均值</a:t>
            </a:r>
            <a:r>
              <a:rPr lang="en-US" altLang="zh-CN" dirty="0"/>
              <a:t>μ</a:t>
            </a:r>
            <a:r>
              <a:rPr lang="zh-CN" altLang="en-US" dirty="0"/>
              <a:t>、方差为</a:t>
            </a:r>
            <a:r>
              <a:rPr lang="en-US" altLang="zh-CN" dirty="0"/>
              <a:t>σ2</a:t>
            </a:r>
            <a:r>
              <a:rPr lang="zh-CN" altLang="en-US" dirty="0"/>
              <a:t>的正态分布的一个随机数来替换原有基因值</a:t>
            </a:r>
          </a:p>
        </p:txBody>
      </p:sp>
      <p:sp>
        <p:nvSpPr>
          <p:cNvPr id="4" name="灯片编号占位符 3"/>
          <p:cNvSpPr>
            <a:spLocks noGrp="1"/>
          </p:cNvSpPr>
          <p:nvPr>
            <p:ph type="sldNum" sz="quarter" idx="10"/>
          </p:nvPr>
        </p:nvSpPr>
        <p:spPr/>
        <p:txBody>
          <a:bodyPr/>
          <a:lstStyle/>
          <a:p>
            <a:fld id="{EE31BE9D-2EC8-4C73-872E-60A30FBE463B}" type="slidenum">
              <a:rPr lang="zh-CN" altLang="en-US" smtClean="0"/>
              <a:t>47</a:t>
            </a:fld>
            <a:endParaRPr lang="zh-CN" altLang="en-US"/>
          </a:p>
        </p:txBody>
      </p:sp>
    </p:spTree>
    <p:extLst>
      <p:ext uri="{BB962C8B-B14F-4D97-AF65-F5344CB8AC3E}">
        <p14:creationId xmlns:p14="http://schemas.microsoft.com/office/powerpoint/2010/main" val="25250658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kern="1200" dirty="0">
                <a:solidFill>
                  <a:schemeClr val="tx1"/>
                </a:solidFill>
                <a:effectLst/>
                <a:latin typeface="+mn-lt"/>
                <a:ea typeface="+mn-ea"/>
                <a:cs typeface="+mn-cs"/>
              </a:rPr>
              <a:t>其中</a:t>
            </a:r>
            <a:r>
              <a:rPr lang="en-US" altLang="zh-CN" sz="1200" b="0" kern="1200" dirty="0" err="1">
                <a:solidFill>
                  <a:schemeClr val="tx1"/>
                </a:solidFill>
                <a:effectLst/>
                <a:latin typeface="+mn-lt"/>
                <a:ea typeface="+mn-ea"/>
                <a:cs typeface="+mn-cs"/>
              </a:rPr>
              <a:t>f_feas</a:t>
            </a:r>
            <a:r>
              <a:rPr lang="zh-CN" altLang="en-US" sz="1200" b="0" kern="1200" dirty="0">
                <a:solidFill>
                  <a:schemeClr val="tx1"/>
                </a:solidFill>
                <a:effectLst/>
                <a:latin typeface="+mn-lt"/>
                <a:ea typeface="+mn-ea"/>
                <a:cs typeface="+mn-cs"/>
              </a:rPr>
              <a:t>是可行路径的目标函数（</a:t>
            </a:r>
            <a:r>
              <a:rPr lang="en-US" altLang="zh-CN" sz="1200" b="0" kern="1200" dirty="0">
                <a:solidFill>
                  <a:schemeClr val="tx1"/>
                </a:solidFill>
                <a:effectLst/>
                <a:latin typeface="+mn-lt"/>
                <a:ea typeface="+mn-ea"/>
                <a:cs typeface="+mn-cs"/>
              </a:rPr>
              <a:t>OF</a:t>
            </a:r>
            <a:r>
              <a:rPr lang="zh-CN" altLang="en-US" sz="1200" b="0" kern="1200" dirty="0">
                <a:solidFill>
                  <a:schemeClr val="tx1"/>
                </a:solidFill>
                <a:effectLst/>
                <a:latin typeface="+mn-lt"/>
                <a:ea typeface="+mn-ea"/>
                <a:cs typeface="+mn-cs"/>
              </a:rPr>
              <a:t>），</a:t>
            </a:r>
            <a:r>
              <a:rPr lang="en-US" altLang="zh-CN" sz="1200" b="0" kern="1200" dirty="0" err="1">
                <a:solidFill>
                  <a:schemeClr val="tx1"/>
                </a:solidFill>
                <a:effectLst/>
                <a:latin typeface="+mn-lt"/>
                <a:ea typeface="+mn-ea"/>
                <a:cs typeface="+mn-cs"/>
              </a:rPr>
              <a:t>f_semi</a:t>
            </a:r>
            <a:r>
              <a:rPr lang="zh-CN" altLang="en-US" sz="1200" b="0" kern="1200" dirty="0">
                <a:solidFill>
                  <a:schemeClr val="tx1"/>
                </a:solidFill>
                <a:effectLst/>
                <a:latin typeface="+mn-lt"/>
                <a:ea typeface="+mn-ea"/>
                <a:cs typeface="+mn-cs"/>
              </a:rPr>
              <a:t>是我们将其添加到</a:t>
            </a:r>
            <a:r>
              <a:rPr lang="en-US" altLang="zh-CN" sz="1200" b="0" kern="1200" dirty="0">
                <a:solidFill>
                  <a:schemeClr val="tx1"/>
                </a:solidFill>
                <a:effectLst/>
                <a:latin typeface="+mn-lt"/>
                <a:ea typeface="+mn-ea"/>
                <a:cs typeface="+mn-cs"/>
              </a:rPr>
              <a:t>OF</a:t>
            </a:r>
            <a:r>
              <a:rPr lang="zh-CN" altLang="en-US" sz="1200" b="0" kern="1200" dirty="0">
                <a:solidFill>
                  <a:schemeClr val="tx1"/>
                </a:solidFill>
                <a:effectLst/>
                <a:latin typeface="+mn-lt"/>
                <a:ea typeface="+mn-ea"/>
                <a:cs typeface="+mn-cs"/>
              </a:rPr>
              <a:t>的术语，以避免接近障碍物的某个附近（因为移动机器人具有一定宽度并且不能从障碍的边缘）。 </a:t>
            </a:r>
          </a:p>
          <a:p>
            <a:endParaRPr lang="zh-CN" altLang="en-US" dirty="0"/>
          </a:p>
        </p:txBody>
      </p:sp>
      <p:sp>
        <p:nvSpPr>
          <p:cNvPr id="4" name="Slide Number Placeholder 3"/>
          <p:cNvSpPr>
            <a:spLocks noGrp="1"/>
          </p:cNvSpPr>
          <p:nvPr>
            <p:ph type="sldNum" sz="quarter" idx="5"/>
          </p:nvPr>
        </p:nvSpPr>
        <p:spPr/>
        <p:txBody>
          <a:bodyPr/>
          <a:lstStyle/>
          <a:p>
            <a:fld id="{7C3FF292-9128-43E6-97ED-0414C088E34F}" type="slidenum">
              <a:rPr lang="zh-CN" altLang="en-US" smtClean="0"/>
              <a:t>52</a:t>
            </a:fld>
            <a:endParaRPr lang="zh-CN" altLang="en-US"/>
          </a:p>
        </p:txBody>
      </p:sp>
    </p:spTree>
    <p:extLst>
      <p:ext uri="{BB962C8B-B14F-4D97-AF65-F5344CB8AC3E}">
        <p14:creationId xmlns:p14="http://schemas.microsoft.com/office/powerpoint/2010/main" val="30116707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7C3FF292-9128-43E6-97ED-0414C088E34F}" type="slidenum">
              <a:rPr lang="zh-CN" altLang="en-US" smtClean="0"/>
              <a:t>53</a:t>
            </a:fld>
            <a:endParaRPr lang="zh-CN" altLang="en-US"/>
          </a:p>
        </p:txBody>
      </p:sp>
    </p:spTree>
    <p:extLst>
      <p:ext uri="{BB962C8B-B14F-4D97-AF65-F5344CB8AC3E}">
        <p14:creationId xmlns:p14="http://schemas.microsoft.com/office/powerpoint/2010/main" val="201703976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CDC04B0-2E63-4A17-AEFC-2C2EEE29A2CA}" type="slidenum">
              <a:rPr lang="zh-CN" altLang="en-US" smtClean="0"/>
              <a:t>78</a:t>
            </a:fld>
            <a:endParaRPr lang="zh-CN" altLang="en-US"/>
          </a:p>
        </p:txBody>
      </p:sp>
    </p:spTree>
    <p:extLst>
      <p:ext uri="{BB962C8B-B14F-4D97-AF65-F5344CB8AC3E}">
        <p14:creationId xmlns:p14="http://schemas.microsoft.com/office/powerpoint/2010/main" val="41158390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上图：进化策略优化过程，这个环境中只有两个参数和一个奖励函数（红色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高、蓝色</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低）。在每次迭代，我们都会展示当前参数值（白色）、一群经过抖动的样本（黑色）和估计的梯度（白色箭头）。我们不断将该参数移动到该箭头的顶点，直到我们收敛到了一个局部最优值。</a:t>
            </a:r>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3</a:t>
            </a:fld>
            <a:endParaRPr lang="en-US"/>
          </a:p>
        </p:txBody>
      </p:sp>
    </p:spTree>
    <p:extLst>
      <p:ext uri="{BB962C8B-B14F-4D97-AF65-F5344CB8AC3E}">
        <p14:creationId xmlns:p14="http://schemas.microsoft.com/office/powerpoint/2010/main" val="8502170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算法的意思是按照</a:t>
            </a:r>
            <a:r>
              <a:rPr lang="en-US" altLang="zh-CN" sz="1200" b="0" i="0" kern="1200" dirty="0">
                <a:solidFill>
                  <a:schemeClr val="tx1"/>
                </a:solidFill>
                <a:effectLst/>
                <a:latin typeface="+mn-lt"/>
                <a:ea typeface="+mn-ea"/>
                <a:cs typeface="+mn-cs"/>
              </a:rPr>
              <a:t>reward(F)</a:t>
            </a:r>
            <a:r>
              <a:rPr lang="zh-CN" altLang="en-US" sz="1200" b="0" i="0" kern="1200" dirty="0">
                <a:solidFill>
                  <a:schemeClr val="tx1"/>
                </a:solidFill>
                <a:effectLst/>
                <a:latin typeface="+mn-lt"/>
                <a:ea typeface="+mn-ea"/>
                <a:cs typeface="+mn-cs"/>
              </a:rPr>
              <a:t>对参数加权平均</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针对黑箱优化。在进化策略中，忽略代理、环境、涉及的神经网络和其中的交互吧。进化策略的整个设置就是一大堆数字输入（假设和前面提到的策略网络的参数数量一样，有 </a:t>
            </a:r>
            <a:r>
              <a:rPr lang="en-US" altLang="zh-CN" sz="1200" b="0" i="0" kern="1200" dirty="0">
                <a:solidFill>
                  <a:schemeClr val="tx1"/>
                </a:solidFill>
                <a:effectLst/>
                <a:latin typeface="+mn-lt"/>
                <a:ea typeface="+mn-ea"/>
                <a:cs typeface="+mn-cs"/>
              </a:rPr>
              <a:t>1,000,000 </a:t>
            </a:r>
            <a:r>
              <a:rPr lang="zh-CN" altLang="en-US" sz="1200" b="0" i="0" kern="1200" dirty="0">
                <a:solidFill>
                  <a:schemeClr val="tx1"/>
                </a:solidFill>
                <a:effectLst/>
                <a:latin typeface="+mn-lt"/>
                <a:ea typeface="+mn-ea"/>
                <a:cs typeface="+mn-cs"/>
              </a:rPr>
              <a:t>个数字），然后输出 </a:t>
            </a:r>
            <a:r>
              <a:rPr lang="en-US" altLang="zh-CN" sz="1200" b="0" i="0" kern="1200" dirty="0">
                <a:solidFill>
                  <a:schemeClr val="tx1"/>
                </a:solidFill>
                <a:effectLst/>
                <a:latin typeface="+mn-lt"/>
                <a:ea typeface="+mn-ea"/>
                <a:cs typeface="+mn-cs"/>
              </a:rPr>
              <a:t>1 </a:t>
            </a:r>
            <a:r>
              <a:rPr lang="zh-CN" altLang="en-US" sz="1200" b="0" i="0" kern="1200" dirty="0">
                <a:solidFill>
                  <a:schemeClr val="tx1"/>
                </a:solidFill>
                <a:effectLst/>
                <a:latin typeface="+mn-lt"/>
                <a:ea typeface="+mn-ea"/>
                <a:cs typeface="+mn-cs"/>
              </a:rPr>
              <a:t>个数字（对应总奖励），我们需要找到这 </a:t>
            </a:r>
            <a:r>
              <a:rPr lang="en-US" altLang="zh-CN" sz="1200" b="0" i="0" kern="1200" dirty="0">
                <a:solidFill>
                  <a:schemeClr val="tx1"/>
                </a:solidFill>
                <a:effectLst/>
                <a:latin typeface="+mn-lt"/>
                <a:ea typeface="+mn-ea"/>
                <a:cs typeface="+mn-cs"/>
              </a:rPr>
              <a:t>1,000,000 </a:t>
            </a:r>
            <a:r>
              <a:rPr lang="zh-CN" altLang="en-US" sz="1200" b="0" i="0" kern="1200" dirty="0">
                <a:solidFill>
                  <a:schemeClr val="tx1"/>
                </a:solidFill>
                <a:effectLst/>
                <a:latin typeface="+mn-lt"/>
                <a:ea typeface="+mn-ea"/>
                <a:cs typeface="+mn-cs"/>
              </a:rPr>
              <a:t>个数字的最好配置。在数学上，我们可以说是根据输入向量 </a:t>
            </a:r>
            <a:r>
              <a:rPr lang="en-US" altLang="zh-CN" sz="1200" b="0" i="0" kern="1200" dirty="0">
                <a:solidFill>
                  <a:schemeClr val="tx1"/>
                </a:solidFill>
                <a:effectLst/>
                <a:latin typeface="+mn-lt"/>
                <a:ea typeface="+mn-ea"/>
                <a:cs typeface="+mn-cs"/>
              </a:rPr>
              <a:t>w</a:t>
            </a:r>
            <a:r>
              <a:rPr lang="zh-CN" altLang="en-US" sz="1200" b="0" i="0" kern="1200" dirty="0">
                <a:solidFill>
                  <a:schemeClr val="tx1"/>
                </a:solidFill>
                <a:effectLst/>
                <a:latin typeface="+mn-lt"/>
                <a:ea typeface="+mn-ea"/>
                <a:cs typeface="+mn-cs"/>
              </a:rPr>
              <a:t>（该网络的参数</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权重）来优化一个函数 </a:t>
            </a:r>
            <a:r>
              <a:rPr lang="en-US" altLang="zh-CN" sz="1200" b="0" i="0" kern="1200" dirty="0">
                <a:solidFill>
                  <a:schemeClr val="tx1"/>
                </a:solidFill>
                <a:effectLst/>
                <a:latin typeface="+mn-lt"/>
                <a:ea typeface="+mn-ea"/>
                <a:cs typeface="+mn-cs"/>
              </a:rPr>
              <a:t>f(w)</a:t>
            </a:r>
            <a:r>
              <a:rPr lang="zh-CN" altLang="en-US" sz="1200" b="0" i="0" kern="1200" dirty="0">
                <a:solidFill>
                  <a:schemeClr val="tx1"/>
                </a:solidFill>
                <a:effectLst/>
                <a:latin typeface="+mn-lt"/>
                <a:ea typeface="+mn-ea"/>
                <a:cs typeface="+mn-cs"/>
              </a:rPr>
              <a:t>，但我们不对 </a:t>
            </a:r>
            <a:r>
              <a:rPr lang="en-US" altLang="zh-CN" sz="1200" b="0" i="0" kern="1200" dirty="0">
                <a:solidFill>
                  <a:schemeClr val="tx1"/>
                </a:solidFill>
                <a:effectLst/>
                <a:latin typeface="+mn-lt"/>
                <a:ea typeface="+mn-ea"/>
                <a:cs typeface="+mn-cs"/>
              </a:rPr>
              <a:t>f </a:t>
            </a:r>
            <a:r>
              <a:rPr lang="zh-CN" altLang="en-US" sz="1200" b="0" i="0" kern="1200" dirty="0">
                <a:solidFill>
                  <a:schemeClr val="tx1"/>
                </a:solidFill>
                <a:effectLst/>
                <a:latin typeface="+mn-lt"/>
                <a:ea typeface="+mn-ea"/>
                <a:cs typeface="+mn-cs"/>
              </a:rPr>
              <a:t>的结构做出任何假设，我们只能对其进行评估（因此被称为「黑箱」）。</a:t>
            </a:r>
            <a:endParaRPr lang="en-US" altLang="zh-CN" sz="1200" b="0" i="0" kern="1200" dirty="0">
              <a:solidFill>
                <a:schemeClr val="tx1"/>
              </a:solidFill>
              <a:effectLst/>
              <a:latin typeface="+mn-lt"/>
              <a:ea typeface="+mn-ea"/>
              <a:cs typeface="+mn-cs"/>
            </a:endParaRPr>
          </a:p>
          <a:p>
            <a:r>
              <a:rPr lang="zh-CN" altLang="en-US" sz="1200" b="0" i="0" kern="1200" dirty="0">
                <a:solidFill>
                  <a:schemeClr val="tx1"/>
                </a:solidFill>
                <a:effectLst/>
                <a:latin typeface="+mn-lt"/>
                <a:ea typeface="+mn-ea"/>
                <a:cs typeface="+mn-cs"/>
              </a:rPr>
              <a:t>进化策略易于实现和扩展</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增大</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数量</a:t>
            </a:r>
            <a:r>
              <a:rPr lang="en-US" altLang="zh-CN" sz="1200" b="0" i="0" kern="1200" dirty="0">
                <a:solidFill>
                  <a:schemeClr val="tx1"/>
                </a:solidFill>
                <a:effectLst/>
                <a:latin typeface="+mn-lt"/>
                <a:ea typeface="+mn-ea"/>
                <a:cs typeface="+mn-cs"/>
              </a:rPr>
              <a:t>)</a:t>
            </a:r>
            <a:r>
              <a:rPr lang="zh-CN" altLang="en-US" sz="1200" b="0" i="0" kern="1200" dirty="0">
                <a:solidFill>
                  <a:schemeClr val="tx1"/>
                </a:solidFill>
                <a:effectLst/>
                <a:latin typeface="+mn-lt"/>
                <a:ea typeface="+mn-ea"/>
                <a:cs typeface="+mn-cs"/>
              </a:rPr>
              <a:t>。</a:t>
            </a:r>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4</a:t>
            </a:fld>
            <a:endParaRPr lang="en-US"/>
          </a:p>
        </p:txBody>
      </p:sp>
    </p:spTree>
    <p:extLst>
      <p:ext uri="{BB962C8B-B14F-4D97-AF65-F5344CB8AC3E}">
        <p14:creationId xmlns:p14="http://schemas.microsoft.com/office/powerpoint/2010/main" val="172724815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特别的几点包括：进化策略的实现更加简单（不需要反向传播），更容易在分布式环境中扩展，不会受到奖励稀疏的影响，有更少的超参数。</a:t>
            </a:r>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5</a:t>
            </a:fld>
            <a:endParaRPr lang="en-US"/>
          </a:p>
        </p:txBody>
      </p:sp>
    </p:spTree>
    <p:extLst>
      <p:ext uri="{BB962C8B-B14F-4D97-AF65-F5344CB8AC3E}">
        <p14:creationId xmlns:p14="http://schemas.microsoft.com/office/powerpoint/2010/main" val="17575051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以下是在三个 </a:t>
            </a:r>
            <a:r>
              <a:rPr lang="en-US" altLang="zh-CN" dirty="0" err="1"/>
              <a:t>MuJoCo</a:t>
            </a:r>
            <a:r>
              <a:rPr lang="en-US" altLang="zh-CN" dirty="0"/>
              <a:t> </a:t>
            </a:r>
            <a:r>
              <a:rPr lang="zh-CN" altLang="en-US" dirty="0"/>
              <a:t>控制任务上训练的代理示例，任务目标是前行。</a:t>
            </a:r>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6</a:t>
            </a:fld>
            <a:endParaRPr lang="en-US"/>
          </a:p>
        </p:txBody>
      </p:sp>
    </p:spTree>
    <p:extLst>
      <p:ext uri="{BB962C8B-B14F-4D97-AF65-F5344CB8AC3E}">
        <p14:creationId xmlns:p14="http://schemas.microsoft.com/office/powerpoint/2010/main" val="7044649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sz="1200" b="0" i="0" kern="1200" dirty="0">
                <a:solidFill>
                  <a:schemeClr val="tx1"/>
                </a:solidFill>
                <a:effectLst/>
                <a:latin typeface="+mn-lt"/>
                <a:ea typeface="+mn-ea"/>
                <a:cs typeface="+mn-cs"/>
              </a:rPr>
              <a:t>不需要反向传播。进化策略只需要策略的前向通过，不需要反向传播（或价值函数评估），这使得代码更短、在实践中速度快了 </a:t>
            </a:r>
            <a:r>
              <a:rPr lang="en-US" altLang="zh-CN" sz="1200" b="0" i="0" kern="1200" dirty="0">
                <a:solidFill>
                  <a:schemeClr val="tx1"/>
                </a:solidFill>
                <a:effectLst/>
                <a:latin typeface="+mn-lt"/>
                <a:ea typeface="+mn-ea"/>
                <a:cs typeface="+mn-cs"/>
              </a:rPr>
              <a:t>2-3 </a:t>
            </a:r>
            <a:r>
              <a:rPr lang="zh-CN" altLang="en-US" sz="1200" b="0" i="0" kern="1200" dirty="0">
                <a:solidFill>
                  <a:schemeClr val="tx1"/>
                </a:solidFill>
                <a:effectLst/>
                <a:latin typeface="+mn-lt"/>
                <a:ea typeface="+mn-ea"/>
                <a:cs typeface="+mn-cs"/>
              </a:rPr>
              <a:t>倍。在内存有限的系统中，也不需要保留 </a:t>
            </a:r>
            <a:r>
              <a:rPr lang="en-US" altLang="zh-CN" sz="1200" b="0" i="0" kern="1200" dirty="0">
                <a:solidFill>
                  <a:schemeClr val="tx1"/>
                </a:solidFill>
                <a:effectLst/>
                <a:latin typeface="+mn-lt"/>
                <a:ea typeface="+mn-ea"/>
                <a:cs typeface="+mn-cs"/>
              </a:rPr>
              <a:t>episode </a:t>
            </a:r>
            <a:r>
              <a:rPr lang="zh-CN" altLang="en-US" sz="1200" b="0" i="0" kern="1200" dirty="0">
                <a:solidFill>
                  <a:schemeClr val="tx1"/>
                </a:solidFill>
                <a:effectLst/>
                <a:latin typeface="+mn-lt"/>
                <a:ea typeface="+mn-ea"/>
                <a:cs typeface="+mn-cs"/>
              </a:rPr>
              <a:t>的记录从而进行后续的更新。我们也不需要担心 </a:t>
            </a:r>
            <a:r>
              <a:rPr lang="en-US" altLang="zh-CN" sz="1200" b="0" i="0" kern="1200" dirty="0">
                <a:solidFill>
                  <a:schemeClr val="tx1"/>
                </a:solidFill>
                <a:effectLst/>
                <a:latin typeface="+mn-lt"/>
                <a:ea typeface="+mn-ea"/>
                <a:cs typeface="+mn-cs"/>
              </a:rPr>
              <a:t>RNN </a:t>
            </a:r>
            <a:r>
              <a:rPr lang="zh-CN" altLang="en-US" sz="1200" b="0" i="0" kern="1200" dirty="0">
                <a:solidFill>
                  <a:schemeClr val="tx1"/>
                </a:solidFill>
                <a:effectLst/>
                <a:latin typeface="+mn-lt"/>
                <a:ea typeface="+mn-ea"/>
                <a:cs typeface="+mn-cs"/>
              </a:rPr>
              <a:t>中的梯度爆炸问题。最后，我们能够探索更大类别的策略函数，包括不可微分的网络（比如二值网络），或者包括复杂模块的网络（例如包括 </a:t>
            </a:r>
            <a:r>
              <a:rPr lang="en-US" altLang="zh-CN" sz="1200" b="0" i="0" kern="1200" dirty="0" err="1">
                <a:solidFill>
                  <a:schemeClr val="tx1"/>
                </a:solidFill>
                <a:effectLst/>
                <a:latin typeface="+mn-lt"/>
                <a:ea typeface="+mn-ea"/>
                <a:cs typeface="+mn-cs"/>
              </a:rPr>
              <a:t>pathfinding</a:t>
            </a:r>
            <a:r>
              <a:rPr lang="en-US" altLang="zh-CN" sz="1200" b="0" i="0" kern="1200" dirty="0">
                <a:solidFill>
                  <a:schemeClr val="tx1"/>
                </a:solidFill>
                <a:effectLst/>
                <a:latin typeface="+mn-lt"/>
                <a:ea typeface="+mn-ea"/>
                <a:cs typeface="+mn-cs"/>
              </a:rPr>
              <a:t> </a:t>
            </a:r>
            <a:r>
              <a:rPr lang="zh-CN" altLang="en-US" sz="1200" b="0" i="0" kern="1200" dirty="0">
                <a:solidFill>
                  <a:schemeClr val="tx1"/>
                </a:solidFill>
                <a:effectLst/>
                <a:latin typeface="+mn-lt"/>
                <a:ea typeface="+mn-ea"/>
                <a:cs typeface="+mn-cs"/>
              </a:rPr>
              <a:t>或多种优化层）。 </a:t>
            </a:r>
          </a:p>
          <a:p>
            <a:r>
              <a:rPr lang="zh-CN" altLang="en-US" sz="1200" b="0" i="0" kern="1200" dirty="0">
                <a:solidFill>
                  <a:schemeClr val="tx1"/>
                </a:solidFill>
                <a:effectLst/>
                <a:latin typeface="+mn-lt"/>
                <a:ea typeface="+mn-ea"/>
                <a:cs typeface="+mn-cs"/>
              </a:rPr>
              <a:t>高度可并行。进化策略只需要工作器彼此之间进行少量纯数量的通信，然而在强化学习中需要同步整个参数向量（可能会是百万数值的）。直观来看，这是因为我们在每个工作器（</a:t>
            </a:r>
            <a:r>
              <a:rPr lang="en-US" altLang="zh-CN" sz="1200" b="0" i="0" kern="1200" dirty="0">
                <a:solidFill>
                  <a:schemeClr val="tx1"/>
                </a:solidFill>
                <a:effectLst/>
                <a:latin typeface="+mn-lt"/>
                <a:ea typeface="+mn-ea"/>
                <a:cs typeface="+mn-cs"/>
              </a:rPr>
              <a:t>worker</a:t>
            </a:r>
            <a:r>
              <a:rPr lang="zh-CN" altLang="en-US" sz="1200" b="0" i="0" kern="1200" dirty="0">
                <a:solidFill>
                  <a:schemeClr val="tx1"/>
                </a:solidFill>
                <a:effectLst/>
                <a:latin typeface="+mn-lt"/>
                <a:ea typeface="+mn-ea"/>
                <a:cs typeface="+mn-cs"/>
              </a:rPr>
              <a:t>）上控制随机 </a:t>
            </a:r>
            <a:r>
              <a:rPr lang="en-US" altLang="zh-CN" sz="1200" b="0" i="0" kern="1200" dirty="0">
                <a:solidFill>
                  <a:schemeClr val="tx1"/>
                </a:solidFill>
                <a:effectLst/>
                <a:latin typeface="+mn-lt"/>
                <a:ea typeface="+mn-ea"/>
                <a:cs typeface="+mn-cs"/>
              </a:rPr>
              <a:t>seeds</a:t>
            </a:r>
            <a:r>
              <a:rPr lang="zh-CN" altLang="en-US" sz="1200" b="0" i="0" kern="1200" dirty="0">
                <a:solidFill>
                  <a:schemeClr val="tx1"/>
                </a:solidFill>
                <a:effectLst/>
                <a:latin typeface="+mn-lt"/>
                <a:ea typeface="+mn-ea"/>
                <a:cs typeface="+mn-cs"/>
              </a:rPr>
              <a:t>，所以每个工作器能够本地重建其他工作器的微扰（</a:t>
            </a:r>
            <a:r>
              <a:rPr lang="en-US" altLang="zh-CN" sz="1200" b="0" i="0" kern="1200" dirty="0">
                <a:solidFill>
                  <a:schemeClr val="tx1"/>
                </a:solidFill>
                <a:effectLst/>
                <a:latin typeface="+mn-lt"/>
                <a:ea typeface="+mn-ea"/>
                <a:cs typeface="+mn-cs"/>
              </a:rPr>
              <a:t>perturbations</a:t>
            </a:r>
            <a:r>
              <a:rPr lang="zh-CN" altLang="en-US" sz="1200" b="0" i="0" kern="1200" dirty="0">
                <a:solidFill>
                  <a:schemeClr val="tx1"/>
                </a:solidFill>
                <a:effectLst/>
                <a:latin typeface="+mn-lt"/>
                <a:ea typeface="+mn-ea"/>
                <a:cs typeface="+mn-cs"/>
              </a:rPr>
              <a:t>）。结果是，在实验中我们观察到，随着我们以千为单位增加 </a:t>
            </a:r>
            <a:r>
              <a:rPr lang="en-US" altLang="zh-CN" sz="1200" b="0" i="0" kern="1200" dirty="0">
                <a:solidFill>
                  <a:schemeClr val="tx1"/>
                </a:solidFill>
                <a:effectLst/>
                <a:latin typeface="+mn-lt"/>
                <a:ea typeface="+mn-ea"/>
                <a:cs typeface="+mn-cs"/>
              </a:rPr>
              <a:t>CPU </a:t>
            </a:r>
            <a:r>
              <a:rPr lang="zh-CN" altLang="en-US" sz="1200" b="0" i="0" kern="1200" dirty="0">
                <a:solidFill>
                  <a:schemeClr val="tx1"/>
                </a:solidFill>
                <a:effectLst/>
                <a:latin typeface="+mn-lt"/>
                <a:ea typeface="+mn-ea"/>
                <a:cs typeface="+mn-cs"/>
              </a:rPr>
              <a:t>进行优化时，有线性的加速。 </a:t>
            </a:r>
          </a:p>
          <a:p>
            <a:r>
              <a:rPr lang="zh-CN" altLang="en-US" sz="1200" b="0" i="0" kern="1200" dirty="0">
                <a:solidFill>
                  <a:schemeClr val="tx1"/>
                </a:solidFill>
                <a:effectLst/>
                <a:latin typeface="+mn-lt"/>
                <a:ea typeface="+mn-ea"/>
                <a:cs typeface="+mn-cs"/>
              </a:rPr>
              <a:t>高度稳健。在强化学习实现中难以设置的数个超参数在进化策略中被回避掉了。例如，强化学习不是「无标度（</a:t>
            </a:r>
            <a:r>
              <a:rPr lang="en-US" altLang="zh-CN" sz="1200" b="0" i="0" kern="1200" dirty="0">
                <a:solidFill>
                  <a:schemeClr val="tx1"/>
                </a:solidFill>
                <a:effectLst/>
                <a:latin typeface="+mn-lt"/>
                <a:ea typeface="+mn-ea"/>
                <a:cs typeface="+mn-cs"/>
              </a:rPr>
              <a:t>scale-free</a:t>
            </a:r>
            <a:r>
              <a:rPr lang="zh-CN" altLang="en-US" sz="1200" b="0" i="0" kern="1200" dirty="0">
                <a:solidFill>
                  <a:schemeClr val="tx1"/>
                </a:solidFill>
                <a:effectLst/>
                <a:latin typeface="+mn-lt"/>
                <a:ea typeface="+mn-ea"/>
                <a:cs typeface="+mn-cs"/>
              </a:rPr>
              <a:t>）的」，所以在 </a:t>
            </a:r>
            <a:r>
              <a:rPr lang="en-US" altLang="zh-CN" sz="1200" b="0" i="0" kern="1200" dirty="0">
                <a:solidFill>
                  <a:schemeClr val="tx1"/>
                </a:solidFill>
                <a:effectLst/>
                <a:latin typeface="+mn-lt"/>
                <a:ea typeface="+mn-ea"/>
                <a:cs typeface="+mn-cs"/>
              </a:rPr>
              <a:t>Atari </a:t>
            </a:r>
            <a:r>
              <a:rPr lang="zh-CN" altLang="en-US" sz="1200" b="0" i="0" kern="1200" dirty="0">
                <a:solidFill>
                  <a:schemeClr val="tx1"/>
                </a:solidFill>
                <a:effectLst/>
                <a:latin typeface="+mn-lt"/>
                <a:ea typeface="+mn-ea"/>
                <a:cs typeface="+mn-cs"/>
              </a:rPr>
              <a:t>游戏中设置不同的跳帧（</a:t>
            </a:r>
            <a:r>
              <a:rPr lang="en-US" altLang="zh-CN" sz="1200" b="0" i="0" kern="1200" dirty="0">
                <a:solidFill>
                  <a:schemeClr val="tx1"/>
                </a:solidFill>
                <a:effectLst/>
                <a:latin typeface="+mn-lt"/>
                <a:ea typeface="+mn-ea"/>
                <a:cs typeface="+mn-cs"/>
              </a:rPr>
              <a:t>frame-skip</a:t>
            </a:r>
            <a:r>
              <a:rPr lang="zh-CN" altLang="en-US" sz="1200" b="0" i="0" kern="1200" dirty="0">
                <a:solidFill>
                  <a:schemeClr val="tx1"/>
                </a:solidFill>
                <a:effectLst/>
                <a:latin typeface="+mn-lt"/>
                <a:ea typeface="+mn-ea"/>
                <a:cs typeface="+mn-cs"/>
              </a:rPr>
              <a:t>）超参数会得到非常不同的学习输出。就像我们所展现的，进化策略在任何跳帧上有同样的结果。 </a:t>
            </a:r>
          </a:p>
          <a:p>
            <a:r>
              <a:rPr lang="zh-CN" altLang="en-US" sz="1200" b="0" i="0" kern="1200" dirty="0">
                <a:solidFill>
                  <a:schemeClr val="tx1"/>
                </a:solidFill>
                <a:effectLst/>
                <a:latin typeface="+mn-lt"/>
                <a:ea typeface="+mn-ea"/>
                <a:cs typeface="+mn-cs"/>
              </a:rPr>
              <a:t>架构探索。一些强化学习算法（特别是策略梯度）用随机策略进行初始化，这总是表现为在一个位置有长时间的随机跳跃。这种影响在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学习方法中因为 </a:t>
            </a:r>
            <a:r>
              <a:rPr lang="en-US" altLang="zh-CN" sz="1200" b="0" i="0" kern="1200" dirty="0">
                <a:solidFill>
                  <a:schemeClr val="tx1"/>
                </a:solidFill>
                <a:effectLst/>
                <a:latin typeface="+mn-lt"/>
                <a:ea typeface="+mn-ea"/>
                <a:cs typeface="+mn-cs"/>
              </a:rPr>
              <a:t>epsilon-greedy </a:t>
            </a:r>
            <a:r>
              <a:rPr lang="zh-CN" altLang="en-US" sz="1200" b="0" i="0" kern="1200" dirty="0">
                <a:solidFill>
                  <a:schemeClr val="tx1"/>
                </a:solidFill>
                <a:effectLst/>
                <a:latin typeface="+mn-lt"/>
                <a:ea typeface="+mn-ea"/>
                <a:cs typeface="+mn-cs"/>
              </a:rPr>
              <a:t>策略而有所缓和，其中的 </a:t>
            </a:r>
            <a:r>
              <a:rPr lang="en-US" altLang="zh-CN" sz="1200" b="0" i="0" kern="1200" dirty="0">
                <a:solidFill>
                  <a:schemeClr val="tx1"/>
                </a:solidFill>
                <a:effectLst/>
                <a:latin typeface="+mn-lt"/>
                <a:ea typeface="+mn-ea"/>
                <a:cs typeface="+mn-cs"/>
              </a:rPr>
              <a:t>max </a:t>
            </a:r>
            <a:r>
              <a:rPr lang="zh-CN" altLang="en-US" sz="1200" b="0" i="0" kern="1200" dirty="0">
                <a:solidFill>
                  <a:schemeClr val="tx1"/>
                </a:solidFill>
                <a:effectLst/>
                <a:latin typeface="+mn-lt"/>
                <a:ea typeface="+mn-ea"/>
                <a:cs typeface="+mn-cs"/>
              </a:rPr>
              <a:t>运算能造成代理暂时表现出一些一致的动作（例如，维持一个向左的箭头）。如果代理在原地跳动，在游戏中做一些事情是更有可能的，就像策略梯度的例子一样。类似于 </a:t>
            </a:r>
            <a:r>
              <a:rPr lang="en-US" altLang="zh-CN" sz="1200" b="0" i="0" kern="1200" dirty="0">
                <a:solidFill>
                  <a:schemeClr val="tx1"/>
                </a:solidFill>
                <a:effectLst/>
                <a:latin typeface="+mn-lt"/>
                <a:ea typeface="+mn-ea"/>
                <a:cs typeface="+mn-cs"/>
              </a:rPr>
              <a:t>Q </a:t>
            </a:r>
            <a:r>
              <a:rPr lang="zh-CN" altLang="en-US" sz="1200" b="0" i="0" kern="1200" dirty="0">
                <a:solidFill>
                  <a:schemeClr val="tx1"/>
                </a:solidFill>
                <a:effectLst/>
                <a:latin typeface="+mn-lt"/>
                <a:ea typeface="+mn-ea"/>
                <a:cs typeface="+mn-cs"/>
              </a:rPr>
              <a:t>学习，进化策略也不会受这些问题的影响，因为我们可以使用确定性策略来实现一致的探索。通过研究进化策略和强化学习梯度评估器，我们能看到进化策略是一个有吸引力的选择，特别是在 </a:t>
            </a:r>
            <a:r>
              <a:rPr lang="en-US" altLang="zh-CN" sz="1200" b="0" i="0" kern="1200" dirty="0">
                <a:solidFill>
                  <a:schemeClr val="tx1"/>
                </a:solidFill>
                <a:effectLst/>
                <a:latin typeface="+mn-lt"/>
                <a:ea typeface="+mn-ea"/>
                <a:cs typeface="+mn-cs"/>
              </a:rPr>
              <a:t>episode </a:t>
            </a:r>
            <a:r>
              <a:rPr lang="zh-CN" altLang="en-US" sz="1200" b="0" i="0" kern="1200" dirty="0">
                <a:solidFill>
                  <a:schemeClr val="tx1"/>
                </a:solidFill>
                <a:effectLst/>
                <a:latin typeface="+mn-lt"/>
                <a:ea typeface="+mn-ea"/>
                <a:cs typeface="+mn-cs"/>
              </a:rPr>
              <a:t>中的时间步骤量很长的时候，也就是动作会有长时间的影响。或者是在没有好的价值函数评估的时候进化策略也是好的选择。</a:t>
            </a:r>
          </a:p>
          <a:p>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8</a:t>
            </a:fld>
            <a:endParaRPr lang="en-US"/>
          </a:p>
        </p:txBody>
      </p:sp>
    </p:spTree>
    <p:extLst>
      <p:ext uri="{BB962C8B-B14F-4D97-AF65-F5344CB8AC3E}">
        <p14:creationId xmlns:p14="http://schemas.microsoft.com/office/powerpoint/2010/main" val="12162613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F47B9D8-2E2E-124C-808A-97F9B8C86972}" type="slidenum">
              <a:rPr lang="en-US" smtClean="0"/>
              <a:t>10</a:t>
            </a:fld>
            <a:endParaRPr lang="en-US"/>
          </a:p>
        </p:txBody>
      </p:sp>
    </p:spTree>
    <p:extLst>
      <p:ext uri="{BB962C8B-B14F-4D97-AF65-F5344CB8AC3E}">
        <p14:creationId xmlns:p14="http://schemas.microsoft.com/office/powerpoint/2010/main" val="8167634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200" kern="1200">
                <a:solidFill>
                  <a:schemeClr val="tx1"/>
                </a:solidFill>
                <a:effectLst/>
                <a:latin typeface="+mn-lt"/>
                <a:ea typeface="+mn-ea"/>
                <a:cs typeface="+mn-cs"/>
              </a:rPr>
              <a:t>第一个比特表示</a:t>
            </a:r>
            <a:r>
              <a:rPr lang="en-US" altLang="zh-CN" sz="1200" kern="1200">
                <a:solidFill>
                  <a:schemeClr val="tx1"/>
                </a:solidFill>
                <a:effectLst/>
                <a:latin typeface="+mn-lt"/>
                <a:ea typeface="+mn-ea"/>
                <a:cs typeface="+mn-cs"/>
              </a:rPr>
              <a:t>(vs,1, vs,2)</a:t>
            </a:r>
            <a:r>
              <a:rPr lang="zh-CN" altLang="zh-CN" sz="1200" kern="1200">
                <a:solidFill>
                  <a:schemeClr val="tx1"/>
                </a:solidFill>
                <a:effectLst/>
                <a:latin typeface="+mn-lt"/>
                <a:ea typeface="+mn-ea"/>
                <a:cs typeface="+mn-cs"/>
              </a:rPr>
              <a:t>之间的连接，接下来的两个比特表示</a:t>
            </a:r>
            <a:r>
              <a:rPr lang="en-US" altLang="zh-CN" sz="1200" kern="1200">
                <a:solidFill>
                  <a:schemeClr val="tx1"/>
                </a:solidFill>
                <a:effectLst/>
                <a:latin typeface="+mn-lt"/>
                <a:ea typeface="+mn-ea"/>
                <a:cs typeface="+mn-cs"/>
              </a:rPr>
              <a:t>(vs,1, vs,3)</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(vs,2, vs,3)</a:t>
            </a:r>
            <a:r>
              <a:rPr lang="zh-CN" altLang="zh-CN" sz="1200" kern="1200">
                <a:solidFill>
                  <a:schemeClr val="tx1"/>
                </a:solidFill>
                <a:effectLst/>
                <a:latin typeface="+mn-lt"/>
                <a:ea typeface="+mn-ea"/>
                <a:cs typeface="+mn-cs"/>
              </a:rPr>
              <a:t>之间的连接，等等。这个过程一直持续到最后的</a:t>
            </a:r>
            <a:r>
              <a:rPr lang="zh-CN" altLang="en-US" sz="1200" kern="1200">
                <a:solidFill>
                  <a:schemeClr val="tx1"/>
                </a:solidFill>
                <a:effectLst/>
                <a:latin typeface="+mn-lt"/>
                <a:ea typeface="+mn-ea"/>
                <a:cs typeface="+mn-cs"/>
              </a:rPr>
              <a:t>比特</a:t>
            </a:r>
            <a:r>
              <a:rPr lang="zh-CN" altLang="zh-CN" sz="1200" kern="1200">
                <a:solidFill>
                  <a:schemeClr val="tx1"/>
                </a:solidFill>
                <a:effectLst/>
                <a:latin typeface="+mn-lt"/>
                <a:ea typeface="+mn-ea"/>
                <a:cs typeface="+mn-cs"/>
              </a:rPr>
              <a:t>位被用来表示</a:t>
            </a:r>
            <a:r>
              <a:rPr lang="zh-CN" altLang="en-US" sz="1200" kern="1200">
                <a:solidFill>
                  <a:schemeClr val="tx1"/>
                </a:solidFill>
                <a:effectLst/>
                <a:latin typeface="+mn-lt"/>
                <a:ea typeface="+mn-ea"/>
                <a:cs typeface="+mn-cs"/>
              </a:rPr>
              <a:t>前面</a:t>
            </a:r>
            <a:r>
              <a:rPr lang="en-US" altLang="zh-CN" sz="1200" kern="1200">
                <a:solidFill>
                  <a:schemeClr val="tx1"/>
                </a:solidFill>
                <a:effectLst/>
                <a:latin typeface="+mn-lt"/>
                <a:ea typeface="+mn-ea"/>
                <a:cs typeface="+mn-cs"/>
              </a:rPr>
              <a:t>ks-1</a:t>
            </a:r>
            <a:r>
              <a:rPr lang="zh-CN" altLang="en-US" sz="1200" kern="1200">
                <a:solidFill>
                  <a:schemeClr val="tx1"/>
                </a:solidFill>
                <a:effectLst/>
                <a:latin typeface="+mn-lt"/>
                <a:ea typeface="+mn-ea"/>
                <a:cs typeface="+mn-cs"/>
              </a:rPr>
              <a:t>个节点</a:t>
            </a:r>
            <a:r>
              <a:rPr lang="zh-CN" altLang="zh-CN" sz="1200" kern="1200">
                <a:solidFill>
                  <a:schemeClr val="tx1"/>
                </a:solidFill>
                <a:effectLst/>
                <a:latin typeface="+mn-lt"/>
                <a:ea typeface="+mn-ea"/>
                <a:cs typeface="+mn-cs"/>
              </a:rPr>
              <a:t>和</a:t>
            </a:r>
            <a:r>
              <a:rPr lang="en-US" altLang="zh-CN" sz="1200" kern="1200">
                <a:solidFill>
                  <a:schemeClr val="tx1"/>
                </a:solidFill>
                <a:effectLst/>
                <a:latin typeface="+mn-lt"/>
                <a:ea typeface="+mn-ea"/>
                <a:cs typeface="+mn-cs"/>
              </a:rPr>
              <a:t> </a:t>
            </a:r>
            <a:r>
              <a:rPr lang="zh-CN" altLang="en-US" sz="1200" kern="1200">
                <a:solidFill>
                  <a:schemeClr val="tx1"/>
                </a:solidFill>
                <a:effectLst/>
                <a:latin typeface="+mn-lt"/>
                <a:ea typeface="+mn-ea"/>
                <a:cs typeface="+mn-cs"/>
              </a:rPr>
              <a:t>最后一个节点</a:t>
            </a:r>
            <a:r>
              <a:rPr lang="zh-CN" altLang="zh-CN" sz="1200" kern="1200">
                <a:solidFill>
                  <a:schemeClr val="tx1"/>
                </a:solidFill>
                <a:effectLst/>
                <a:latin typeface="+mn-lt"/>
                <a:ea typeface="+mn-ea"/>
                <a:cs typeface="+mn-cs"/>
              </a:rPr>
              <a:t>之间的连接。</a:t>
            </a:r>
            <a:endParaRPr lang="zh-CN" altLang="en-US"/>
          </a:p>
        </p:txBody>
      </p:sp>
      <p:sp>
        <p:nvSpPr>
          <p:cNvPr id="4" name="灯片编号占位符 3"/>
          <p:cNvSpPr>
            <a:spLocks noGrp="1"/>
          </p:cNvSpPr>
          <p:nvPr>
            <p:ph type="sldNum" sz="quarter" idx="10"/>
          </p:nvPr>
        </p:nvSpPr>
        <p:spPr/>
        <p:txBody>
          <a:bodyPr/>
          <a:lstStyle/>
          <a:p>
            <a:fld id="{AC6D7970-5DF3-4192-A807-D70168164FAC}" type="slidenum">
              <a:rPr lang="zh-CN" altLang="en-US" smtClean="0"/>
              <a:t>13</a:t>
            </a:fld>
            <a:endParaRPr lang="zh-CN" altLang="en-US"/>
          </a:p>
        </p:txBody>
      </p:sp>
    </p:spTree>
    <p:extLst>
      <p:ext uri="{BB962C8B-B14F-4D97-AF65-F5344CB8AC3E}">
        <p14:creationId xmlns:p14="http://schemas.microsoft.com/office/powerpoint/2010/main" val="34406856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F65A5A-60B3-4E23-B361-FA5779F46174}"/>
              </a:ext>
            </a:extLst>
          </p:cNvPr>
          <p:cNvSpPr>
            <a:spLocks noGrp="1"/>
          </p:cNvSpPr>
          <p:nvPr>
            <p:ph type="ctrTitle"/>
          </p:nvPr>
        </p:nvSpPr>
        <p:spPr>
          <a:xfrm>
            <a:off x="1524000" y="1122363"/>
            <a:ext cx="9144000" cy="2387600"/>
          </a:xfrm>
        </p:spPr>
        <p:txBody>
          <a:bodyPr anchor="b"/>
          <a:lstStyle>
            <a:lvl1pPr algn="ctr">
              <a:defRPr sz="6000"/>
            </a:lvl1pPr>
          </a:lstStyle>
          <a:p>
            <a:r>
              <a:rPr lang="en-US" altLang="zh-CN"/>
              <a:t>Click to edit Master title style</a:t>
            </a:r>
            <a:endParaRPr lang="zh-CN" altLang="en-US"/>
          </a:p>
        </p:txBody>
      </p:sp>
      <p:sp>
        <p:nvSpPr>
          <p:cNvPr id="3" name="Subtitle 2">
            <a:extLst>
              <a:ext uri="{FF2B5EF4-FFF2-40B4-BE49-F238E27FC236}">
                <a16:creationId xmlns:a16="http://schemas.microsoft.com/office/drawing/2014/main" id="{6F9EB036-B034-4C7C-856E-84274F2A017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ltLang="zh-CN"/>
              <a:t>Click to edit Master subtitle style</a:t>
            </a:r>
            <a:endParaRPr lang="zh-CN" altLang="en-US"/>
          </a:p>
        </p:txBody>
      </p:sp>
      <p:sp>
        <p:nvSpPr>
          <p:cNvPr id="4" name="Date Placeholder 3">
            <a:extLst>
              <a:ext uri="{FF2B5EF4-FFF2-40B4-BE49-F238E27FC236}">
                <a16:creationId xmlns:a16="http://schemas.microsoft.com/office/drawing/2014/main" id="{0023336B-D495-4222-9614-5348703C3E32}"/>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4AB1EFDE-2D94-4610-B04D-F67E8C4F0EFA}"/>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EF30E2FA-8243-4024-B9CA-AC3046C43C6F}"/>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36616804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817E2C-A534-473E-863F-A27EBC5E6B29}"/>
              </a:ext>
            </a:extLst>
          </p:cNvPr>
          <p:cNvSpPr>
            <a:spLocks noGrp="1"/>
          </p:cNvSpPr>
          <p:nvPr>
            <p:ph type="title"/>
          </p:nvPr>
        </p:nvSpPr>
        <p:spPr/>
        <p:txBody>
          <a:bodyPr/>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C59D3783-5ED4-429E-BFA3-FA5F848A6B08}"/>
              </a:ext>
            </a:extLst>
          </p:cNvPr>
          <p:cNvSpPr>
            <a:spLocks noGrp="1"/>
          </p:cNvSpPr>
          <p:nvPr>
            <p:ph type="body" orient="vert" idx="1"/>
          </p:nvPr>
        </p:nvSpPr>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CC2334F4-2536-474E-9197-27A5D785DB6A}"/>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B5AE84BC-6860-4F55-A67E-6A49C6D9DA7F}"/>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B4BE629-45AB-422E-966E-16AB08FBD944}"/>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222923388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307FE45-F7C5-433C-A334-B52EA7E9971D}"/>
              </a:ext>
            </a:extLst>
          </p:cNvPr>
          <p:cNvSpPr>
            <a:spLocks noGrp="1"/>
          </p:cNvSpPr>
          <p:nvPr>
            <p:ph type="title" orient="vert"/>
          </p:nvPr>
        </p:nvSpPr>
        <p:spPr>
          <a:xfrm>
            <a:off x="8724900" y="365125"/>
            <a:ext cx="2628900" cy="5811838"/>
          </a:xfrm>
        </p:spPr>
        <p:txBody>
          <a:bodyPr vert="eaVert"/>
          <a:lstStyle/>
          <a:p>
            <a:r>
              <a:rPr lang="en-US" altLang="zh-CN"/>
              <a:t>Click to edit Master title style</a:t>
            </a:r>
            <a:endParaRPr lang="zh-CN" altLang="en-US"/>
          </a:p>
        </p:txBody>
      </p:sp>
      <p:sp>
        <p:nvSpPr>
          <p:cNvPr id="3" name="Vertical Text Placeholder 2">
            <a:extLst>
              <a:ext uri="{FF2B5EF4-FFF2-40B4-BE49-F238E27FC236}">
                <a16:creationId xmlns:a16="http://schemas.microsoft.com/office/drawing/2014/main" id="{92E83CB7-5DDE-4B18-ABDF-2225A9F5DB11}"/>
              </a:ext>
            </a:extLst>
          </p:cNvPr>
          <p:cNvSpPr>
            <a:spLocks noGrp="1"/>
          </p:cNvSpPr>
          <p:nvPr>
            <p:ph type="body" orient="vert" idx="1"/>
          </p:nvPr>
        </p:nvSpPr>
        <p:spPr>
          <a:xfrm>
            <a:off x="838200" y="365125"/>
            <a:ext cx="7734300" cy="5811838"/>
          </a:xfrm>
        </p:spPr>
        <p:txBody>
          <a:bodyPr vert="eaVert"/>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C3D5EA0-3D38-4049-996B-66DB146FC6BD}"/>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A8D5D182-1577-49C2-9A99-8C24FAEBE632}"/>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225611C3-D274-4848-81F0-97E74B04D261}"/>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121405068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Title, Content">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lstStyle/>
          <a:p>
            <a:pPr algn="ctr"/>
            <a:endParaRPr lang="en-US" sz="4400" b="0" strike="noStrike" spc="-1">
              <a:solidFill>
                <a:srgbClr val="000000"/>
              </a:solidFill>
              <a:uFill>
                <a:solidFill>
                  <a:srgbClr val="FFFFFF"/>
                </a:solidFill>
              </a:uFill>
              <a:latin typeface="Arial"/>
            </a:endParaRPr>
          </a:p>
        </p:txBody>
      </p:sp>
      <p:sp>
        <p:nvSpPr>
          <p:cNvPr id="41" name="PlaceHolder 2"/>
          <p:cNvSpPr>
            <a:spLocks noGrp="1"/>
          </p:cNvSpPr>
          <p:nvPr>
            <p:ph type="body"/>
          </p:nvPr>
        </p:nvSpPr>
        <p:spPr>
          <a:xfrm>
            <a:off x="609480" y="1604520"/>
            <a:ext cx="10972440" cy="3977280"/>
          </a:xfrm>
          <a:prstGeom prst="rect">
            <a:avLst/>
          </a:prstGeom>
        </p:spPr>
        <p:txBody>
          <a:bodyPr lIns="0" tIns="0" rIns="0" bIns="0"/>
          <a:lstStyle/>
          <a:p>
            <a:endParaRPr lang="en-US" sz="3200" b="0" strike="noStrike" spc="-1">
              <a:solidFill>
                <a:srgbClr val="000000"/>
              </a:solidFill>
              <a:uFill>
                <a:solidFill>
                  <a:srgbClr val="FFFFFF"/>
                </a:solidFill>
              </a:uFill>
              <a:latin typeface="Arial"/>
            </a:endParaRPr>
          </a:p>
        </p:txBody>
      </p:sp>
    </p:spTree>
    <p:extLst>
      <p:ext uri="{BB962C8B-B14F-4D97-AF65-F5344CB8AC3E}">
        <p14:creationId xmlns:p14="http://schemas.microsoft.com/office/powerpoint/2010/main" val="19465737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678163-FBD0-421F-975B-454A20CD0BC1}"/>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266D8893-3F3A-4AB8-B689-71521FDD2C25}"/>
              </a:ext>
            </a:extLst>
          </p:cNvPr>
          <p:cNvSpPr>
            <a:spLocks noGrp="1"/>
          </p:cNvSpPr>
          <p:nvPr>
            <p:ph idx="1"/>
          </p:nvPr>
        </p:nvSpPr>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7B07D599-94A5-41E7-8D51-9E06CC6813CB}"/>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832814E4-A125-433F-897E-FC1E5E719EAD}"/>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70D49187-E19B-4BB2-88EF-509A70F97743}"/>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409500747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39ECB7-29E3-40D2-98F5-A2515B65C142}"/>
              </a:ext>
            </a:extLst>
          </p:cNvPr>
          <p:cNvSpPr>
            <a:spLocks noGrp="1"/>
          </p:cNvSpPr>
          <p:nvPr>
            <p:ph type="title"/>
          </p:nvPr>
        </p:nvSpPr>
        <p:spPr>
          <a:xfrm>
            <a:off x="831850" y="1709738"/>
            <a:ext cx="10515600" cy="2852737"/>
          </a:xfrm>
        </p:spPr>
        <p:txBody>
          <a:bodyPr anchor="b"/>
          <a:lstStyle>
            <a:lvl1pPr>
              <a:defRPr sz="6000"/>
            </a:lvl1p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1471B5CA-6C7C-4F1E-895E-07D3D6661DEB}"/>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ltLang="zh-CN"/>
              <a:t>Click to edit Master text styles</a:t>
            </a:r>
          </a:p>
        </p:txBody>
      </p:sp>
      <p:sp>
        <p:nvSpPr>
          <p:cNvPr id="4" name="Date Placeholder 3">
            <a:extLst>
              <a:ext uri="{FF2B5EF4-FFF2-40B4-BE49-F238E27FC236}">
                <a16:creationId xmlns:a16="http://schemas.microsoft.com/office/drawing/2014/main" id="{B36755A2-3C65-4230-B116-3A4A2156EE42}"/>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DCB2218A-43EB-4B47-AC1D-56962D3D7488}"/>
              </a:ext>
            </a:extLst>
          </p:cNvPr>
          <p:cNvSpPr>
            <a:spLocks noGrp="1"/>
          </p:cNvSpPr>
          <p:nvPr>
            <p:ph type="ftr" sz="quarter" idx="11"/>
          </p:nvPr>
        </p:nvSpPr>
        <p:spPr/>
        <p:txBody>
          <a:bodyPr/>
          <a:lstStyle/>
          <a:p>
            <a:endParaRPr lang="zh-CN" altLang="en-US"/>
          </a:p>
        </p:txBody>
      </p:sp>
      <p:sp>
        <p:nvSpPr>
          <p:cNvPr id="6" name="Slide Number Placeholder 5">
            <a:extLst>
              <a:ext uri="{FF2B5EF4-FFF2-40B4-BE49-F238E27FC236}">
                <a16:creationId xmlns:a16="http://schemas.microsoft.com/office/drawing/2014/main" id="{6324C72D-6C0D-4B11-A5E1-A68429BBFBE2}"/>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39269647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D3B57D6-6B0C-429D-A5EE-F369DA3F1BE0}"/>
              </a:ext>
            </a:extLst>
          </p:cNvPr>
          <p:cNvSpPr>
            <a:spLocks noGrp="1"/>
          </p:cNvSpPr>
          <p:nvPr>
            <p:ph type="title"/>
          </p:nvPr>
        </p:nvSpPr>
        <p:spPr/>
        <p:txBody>
          <a:body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5CA4D6A5-00CD-42E9-9EC6-4BA59E26C0E3}"/>
              </a:ext>
            </a:extLst>
          </p:cNvPr>
          <p:cNvSpPr>
            <a:spLocks noGrp="1"/>
          </p:cNvSpPr>
          <p:nvPr>
            <p:ph sz="half" idx="1"/>
          </p:nvPr>
        </p:nvSpPr>
        <p:spPr>
          <a:xfrm>
            <a:off x="838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Content Placeholder 3">
            <a:extLst>
              <a:ext uri="{FF2B5EF4-FFF2-40B4-BE49-F238E27FC236}">
                <a16:creationId xmlns:a16="http://schemas.microsoft.com/office/drawing/2014/main" id="{65590214-E71F-4EA4-9843-519E119B0735}"/>
              </a:ext>
            </a:extLst>
          </p:cNvPr>
          <p:cNvSpPr>
            <a:spLocks noGrp="1"/>
          </p:cNvSpPr>
          <p:nvPr>
            <p:ph sz="half" idx="2"/>
          </p:nvPr>
        </p:nvSpPr>
        <p:spPr>
          <a:xfrm>
            <a:off x="6172200" y="1825625"/>
            <a:ext cx="5181600" cy="435133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Date Placeholder 4">
            <a:extLst>
              <a:ext uri="{FF2B5EF4-FFF2-40B4-BE49-F238E27FC236}">
                <a16:creationId xmlns:a16="http://schemas.microsoft.com/office/drawing/2014/main" id="{471C2185-F766-4FA7-926E-19FBA43D51FD}"/>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6" name="Footer Placeholder 5">
            <a:extLst>
              <a:ext uri="{FF2B5EF4-FFF2-40B4-BE49-F238E27FC236}">
                <a16:creationId xmlns:a16="http://schemas.microsoft.com/office/drawing/2014/main" id="{4B00FBB9-71D9-4DF4-B875-D2628F0A9C3E}"/>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DCC580A7-9101-486A-88AA-5A5A096924AF}"/>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24712828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A6C61F-775C-4D50-AD8E-F3153457D4D1}"/>
              </a:ext>
            </a:extLst>
          </p:cNvPr>
          <p:cNvSpPr>
            <a:spLocks noGrp="1"/>
          </p:cNvSpPr>
          <p:nvPr>
            <p:ph type="title"/>
          </p:nvPr>
        </p:nvSpPr>
        <p:spPr>
          <a:xfrm>
            <a:off x="839788" y="365125"/>
            <a:ext cx="10515600" cy="1325563"/>
          </a:xfrm>
        </p:spPr>
        <p:txBody>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02C73EB9-5535-4926-A06A-BD544BEA541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4" name="Content Placeholder 3">
            <a:extLst>
              <a:ext uri="{FF2B5EF4-FFF2-40B4-BE49-F238E27FC236}">
                <a16:creationId xmlns:a16="http://schemas.microsoft.com/office/drawing/2014/main" id="{AC230095-A534-4109-8C5C-E13912B05089}"/>
              </a:ext>
            </a:extLst>
          </p:cNvPr>
          <p:cNvSpPr>
            <a:spLocks noGrp="1"/>
          </p:cNvSpPr>
          <p:nvPr>
            <p:ph sz="half" idx="2"/>
          </p:nvPr>
        </p:nvSpPr>
        <p:spPr>
          <a:xfrm>
            <a:off x="839788" y="2505075"/>
            <a:ext cx="5157787"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5" name="Text Placeholder 4">
            <a:extLst>
              <a:ext uri="{FF2B5EF4-FFF2-40B4-BE49-F238E27FC236}">
                <a16:creationId xmlns:a16="http://schemas.microsoft.com/office/drawing/2014/main" id="{DD279BC8-937C-454C-9984-69FA332E974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ltLang="zh-CN"/>
              <a:t>Click to edit Master text styles</a:t>
            </a:r>
          </a:p>
        </p:txBody>
      </p:sp>
      <p:sp>
        <p:nvSpPr>
          <p:cNvPr id="6" name="Content Placeholder 5">
            <a:extLst>
              <a:ext uri="{FF2B5EF4-FFF2-40B4-BE49-F238E27FC236}">
                <a16:creationId xmlns:a16="http://schemas.microsoft.com/office/drawing/2014/main" id="{8F0C3237-23B9-488A-85C8-9C65FAE52BE6}"/>
              </a:ext>
            </a:extLst>
          </p:cNvPr>
          <p:cNvSpPr>
            <a:spLocks noGrp="1"/>
          </p:cNvSpPr>
          <p:nvPr>
            <p:ph sz="quarter" idx="4"/>
          </p:nvPr>
        </p:nvSpPr>
        <p:spPr>
          <a:xfrm>
            <a:off x="6172200" y="2505075"/>
            <a:ext cx="5183188" cy="3684588"/>
          </a:xfrm>
        </p:spPr>
        <p:txBody>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7" name="Date Placeholder 6">
            <a:extLst>
              <a:ext uri="{FF2B5EF4-FFF2-40B4-BE49-F238E27FC236}">
                <a16:creationId xmlns:a16="http://schemas.microsoft.com/office/drawing/2014/main" id="{C9A14F37-3969-41E5-9423-A54E0CE463A0}"/>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8" name="Footer Placeholder 7">
            <a:extLst>
              <a:ext uri="{FF2B5EF4-FFF2-40B4-BE49-F238E27FC236}">
                <a16:creationId xmlns:a16="http://schemas.microsoft.com/office/drawing/2014/main" id="{75E40CA3-D79E-4282-A403-09038977D993}"/>
              </a:ext>
            </a:extLst>
          </p:cNvPr>
          <p:cNvSpPr>
            <a:spLocks noGrp="1"/>
          </p:cNvSpPr>
          <p:nvPr>
            <p:ph type="ftr" sz="quarter" idx="11"/>
          </p:nvPr>
        </p:nvSpPr>
        <p:spPr/>
        <p:txBody>
          <a:bodyPr/>
          <a:lstStyle/>
          <a:p>
            <a:endParaRPr lang="zh-CN" altLang="en-US"/>
          </a:p>
        </p:txBody>
      </p:sp>
      <p:sp>
        <p:nvSpPr>
          <p:cNvPr id="9" name="Slide Number Placeholder 8">
            <a:extLst>
              <a:ext uri="{FF2B5EF4-FFF2-40B4-BE49-F238E27FC236}">
                <a16:creationId xmlns:a16="http://schemas.microsoft.com/office/drawing/2014/main" id="{BC47F3D7-C252-45C5-B0DD-556D79B2F88B}"/>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337570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4A5A2F-A58B-477C-A2A3-6DF386AB2EDB}"/>
              </a:ext>
            </a:extLst>
          </p:cNvPr>
          <p:cNvSpPr>
            <a:spLocks noGrp="1"/>
          </p:cNvSpPr>
          <p:nvPr>
            <p:ph type="title"/>
          </p:nvPr>
        </p:nvSpPr>
        <p:spPr/>
        <p:txBody>
          <a:bodyPr/>
          <a:lstStyle/>
          <a:p>
            <a:r>
              <a:rPr lang="en-US" altLang="zh-CN"/>
              <a:t>Click to edit Master title style</a:t>
            </a:r>
            <a:endParaRPr lang="zh-CN" altLang="en-US"/>
          </a:p>
        </p:txBody>
      </p:sp>
      <p:sp>
        <p:nvSpPr>
          <p:cNvPr id="3" name="Date Placeholder 2">
            <a:extLst>
              <a:ext uri="{FF2B5EF4-FFF2-40B4-BE49-F238E27FC236}">
                <a16:creationId xmlns:a16="http://schemas.microsoft.com/office/drawing/2014/main" id="{47ED0666-594C-49B5-8F52-B46E15CE4171}"/>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4" name="Footer Placeholder 3">
            <a:extLst>
              <a:ext uri="{FF2B5EF4-FFF2-40B4-BE49-F238E27FC236}">
                <a16:creationId xmlns:a16="http://schemas.microsoft.com/office/drawing/2014/main" id="{6B67B20C-7E6B-469C-99F7-51AB14777A76}"/>
              </a:ext>
            </a:extLst>
          </p:cNvPr>
          <p:cNvSpPr>
            <a:spLocks noGrp="1"/>
          </p:cNvSpPr>
          <p:nvPr>
            <p:ph type="ftr" sz="quarter" idx="11"/>
          </p:nvPr>
        </p:nvSpPr>
        <p:spPr/>
        <p:txBody>
          <a:bodyPr/>
          <a:lstStyle/>
          <a:p>
            <a:endParaRPr lang="zh-CN" altLang="en-US"/>
          </a:p>
        </p:txBody>
      </p:sp>
      <p:sp>
        <p:nvSpPr>
          <p:cNvPr id="5" name="Slide Number Placeholder 4">
            <a:extLst>
              <a:ext uri="{FF2B5EF4-FFF2-40B4-BE49-F238E27FC236}">
                <a16:creationId xmlns:a16="http://schemas.microsoft.com/office/drawing/2014/main" id="{F712D061-497C-42B3-A851-8BC6E488A48D}"/>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147291643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CC56C00-6ACE-47A1-85FD-FA60635D00C1}"/>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3" name="Footer Placeholder 2">
            <a:extLst>
              <a:ext uri="{FF2B5EF4-FFF2-40B4-BE49-F238E27FC236}">
                <a16:creationId xmlns:a16="http://schemas.microsoft.com/office/drawing/2014/main" id="{FF0C1480-DF9B-488B-A05D-3A7358F5C80A}"/>
              </a:ext>
            </a:extLst>
          </p:cNvPr>
          <p:cNvSpPr>
            <a:spLocks noGrp="1"/>
          </p:cNvSpPr>
          <p:nvPr>
            <p:ph type="ftr" sz="quarter" idx="11"/>
          </p:nvPr>
        </p:nvSpPr>
        <p:spPr/>
        <p:txBody>
          <a:bodyPr/>
          <a:lstStyle/>
          <a:p>
            <a:endParaRPr lang="zh-CN" altLang="en-US"/>
          </a:p>
        </p:txBody>
      </p:sp>
      <p:sp>
        <p:nvSpPr>
          <p:cNvPr id="4" name="Slide Number Placeholder 3">
            <a:extLst>
              <a:ext uri="{FF2B5EF4-FFF2-40B4-BE49-F238E27FC236}">
                <a16:creationId xmlns:a16="http://schemas.microsoft.com/office/drawing/2014/main" id="{F7ABD10A-6296-46C2-90A5-E6709AABC82A}"/>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22183506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D08039-A782-43EB-AEB0-C52866E30691}"/>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Content Placeholder 2">
            <a:extLst>
              <a:ext uri="{FF2B5EF4-FFF2-40B4-BE49-F238E27FC236}">
                <a16:creationId xmlns:a16="http://schemas.microsoft.com/office/drawing/2014/main" id="{EFB81723-0D08-43AC-822F-A3BE21CDB87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Text Placeholder 3">
            <a:extLst>
              <a:ext uri="{FF2B5EF4-FFF2-40B4-BE49-F238E27FC236}">
                <a16:creationId xmlns:a16="http://schemas.microsoft.com/office/drawing/2014/main" id="{F28ACD01-54C4-44AB-BE0D-2A171851628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50DA3EDC-02EC-40D5-9FA5-E3292EA1900D}"/>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6" name="Footer Placeholder 5">
            <a:extLst>
              <a:ext uri="{FF2B5EF4-FFF2-40B4-BE49-F238E27FC236}">
                <a16:creationId xmlns:a16="http://schemas.microsoft.com/office/drawing/2014/main" id="{FB34F342-DDE7-47A0-A97C-68CE92042940}"/>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23B4681D-2220-4B04-8BE9-AF722612A48A}"/>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2151233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9FEF81-3560-4BD7-B438-9A7C7932B6C5}"/>
              </a:ext>
            </a:extLst>
          </p:cNvPr>
          <p:cNvSpPr>
            <a:spLocks noGrp="1"/>
          </p:cNvSpPr>
          <p:nvPr>
            <p:ph type="title"/>
          </p:nvPr>
        </p:nvSpPr>
        <p:spPr>
          <a:xfrm>
            <a:off x="839788" y="457200"/>
            <a:ext cx="3932237" cy="1600200"/>
          </a:xfrm>
        </p:spPr>
        <p:txBody>
          <a:bodyPr anchor="b"/>
          <a:lstStyle>
            <a:lvl1pPr>
              <a:defRPr sz="3200"/>
            </a:lvl1pPr>
          </a:lstStyle>
          <a:p>
            <a:r>
              <a:rPr lang="en-US" altLang="zh-CN"/>
              <a:t>Click to edit Master title style</a:t>
            </a:r>
            <a:endParaRPr lang="zh-CN" altLang="en-US"/>
          </a:p>
        </p:txBody>
      </p:sp>
      <p:sp>
        <p:nvSpPr>
          <p:cNvPr id="3" name="Picture Placeholder 2">
            <a:extLst>
              <a:ext uri="{FF2B5EF4-FFF2-40B4-BE49-F238E27FC236}">
                <a16:creationId xmlns:a16="http://schemas.microsoft.com/office/drawing/2014/main" id="{D1E527C8-48B4-4813-90CD-C5ECE463AD3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Text Placeholder 3">
            <a:extLst>
              <a:ext uri="{FF2B5EF4-FFF2-40B4-BE49-F238E27FC236}">
                <a16:creationId xmlns:a16="http://schemas.microsoft.com/office/drawing/2014/main" id="{D7E65E1F-5A95-4592-8697-44AC3B6F30E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ltLang="zh-CN"/>
              <a:t>Click to edit Master text styles</a:t>
            </a:r>
          </a:p>
        </p:txBody>
      </p:sp>
      <p:sp>
        <p:nvSpPr>
          <p:cNvPr id="5" name="Date Placeholder 4">
            <a:extLst>
              <a:ext uri="{FF2B5EF4-FFF2-40B4-BE49-F238E27FC236}">
                <a16:creationId xmlns:a16="http://schemas.microsoft.com/office/drawing/2014/main" id="{324B00A9-AEB7-4222-963B-9399EA07D53F}"/>
              </a:ext>
            </a:extLst>
          </p:cNvPr>
          <p:cNvSpPr>
            <a:spLocks noGrp="1"/>
          </p:cNvSpPr>
          <p:nvPr>
            <p:ph type="dt" sz="half" idx="10"/>
          </p:nvPr>
        </p:nvSpPr>
        <p:spPr/>
        <p:txBody>
          <a:bodyPr/>
          <a:lstStyle/>
          <a:p>
            <a:fld id="{2F4EC291-3FA9-4658-87B2-2D5524E0B4D8}" type="datetimeFigureOut">
              <a:rPr lang="zh-CN" altLang="en-US" smtClean="0"/>
              <a:t>2019/3/21</a:t>
            </a:fld>
            <a:endParaRPr lang="zh-CN" altLang="en-US"/>
          </a:p>
        </p:txBody>
      </p:sp>
      <p:sp>
        <p:nvSpPr>
          <p:cNvPr id="6" name="Footer Placeholder 5">
            <a:extLst>
              <a:ext uri="{FF2B5EF4-FFF2-40B4-BE49-F238E27FC236}">
                <a16:creationId xmlns:a16="http://schemas.microsoft.com/office/drawing/2014/main" id="{45F8B1B0-664F-40D6-B7C0-89BD3DAD37BB}"/>
              </a:ext>
            </a:extLst>
          </p:cNvPr>
          <p:cNvSpPr>
            <a:spLocks noGrp="1"/>
          </p:cNvSpPr>
          <p:nvPr>
            <p:ph type="ftr" sz="quarter" idx="11"/>
          </p:nvPr>
        </p:nvSpPr>
        <p:spPr/>
        <p:txBody>
          <a:bodyPr/>
          <a:lstStyle/>
          <a:p>
            <a:endParaRPr lang="zh-CN" altLang="en-US"/>
          </a:p>
        </p:txBody>
      </p:sp>
      <p:sp>
        <p:nvSpPr>
          <p:cNvPr id="7" name="Slide Number Placeholder 6">
            <a:extLst>
              <a:ext uri="{FF2B5EF4-FFF2-40B4-BE49-F238E27FC236}">
                <a16:creationId xmlns:a16="http://schemas.microsoft.com/office/drawing/2014/main" id="{1B7AA964-D093-499B-BBEA-BE6227E7EBA2}"/>
              </a:ext>
            </a:extLst>
          </p:cNvPr>
          <p:cNvSpPr>
            <a:spLocks noGrp="1"/>
          </p:cNvSpPr>
          <p:nvPr>
            <p:ph type="sldNum" sz="quarter" idx="12"/>
          </p:nvPr>
        </p:nvSpPr>
        <p:spPr/>
        <p:txBody>
          <a:body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275877877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FD05D16-09F5-41AC-BB03-9F7E0EFFF6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ltLang="zh-CN"/>
              <a:t>Click to edit Master title style</a:t>
            </a:r>
            <a:endParaRPr lang="zh-CN" altLang="en-US"/>
          </a:p>
        </p:txBody>
      </p:sp>
      <p:sp>
        <p:nvSpPr>
          <p:cNvPr id="3" name="Text Placeholder 2">
            <a:extLst>
              <a:ext uri="{FF2B5EF4-FFF2-40B4-BE49-F238E27FC236}">
                <a16:creationId xmlns:a16="http://schemas.microsoft.com/office/drawing/2014/main" id="{5B29DD74-98CA-475E-9F1B-DF9B2432A61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4" name="Date Placeholder 3">
            <a:extLst>
              <a:ext uri="{FF2B5EF4-FFF2-40B4-BE49-F238E27FC236}">
                <a16:creationId xmlns:a16="http://schemas.microsoft.com/office/drawing/2014/main" id="{4C50E15F-5B76-461C-90D2-8705C8ED1051}"/>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F4EC291-3FA9-4658-87B2-2D5524E0B4D8}" type="datetimeFigureOut">
              <a:rPr lang="zh-CN" altLang="en-US" smtClean="0"/>
              <a:t>2019/3/21</a:t>
            </a:fld>
            <a:endParaRPr lang="zh-CN" altLang="en-US"/>
          </a:p>
        </p:txBody>
      </p:sp>
      <p:sp>
        <p:nvSpPr>
          <p:cNvPr id="5" name="Footer Placeholder 4">
            <a:extLst>
              <a:ext uri="{FF2B5EF4-FFF2-40B4-BE49-F238E27FC236}">
                <a16:creationId xmlns:a16="http://schemas.microsoft.com/office/drawing/2014/main" id="{D0BF1CF2-3F66-41D2-B741-12924D2002C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Slide Number Placeholder 5">
            <a:extLst>
              <a:ext uri="{FF2B5EF4-FFF2-40B4-BE49-F238E27FC236}">
                <a16:creationId xmlns:a16="http://schemas.microsoft.com/office/drawing/2014/main" id="{B819A679-CAF0-41E4-91F8-C45E483C58C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14D616A-1ED1-4A0C-96C7-49BE2F3D4BDF}" type="slidenum">
              <a:rPr lang="zh-CN" altLang="en-US" smtClean="0"/>
              <a:t>‹#›</a:t>
            </a:fld>
            <a:endParaRPr lang="zh-CN" altLang="en-US"/>
          </a:p>
        </p:txBody>
      </p:sp>
    </p:spTree>
    <p:extLst>
      <p:ext uri="{BB962C8B-B14F-4D97-AF65-F5344CB8AC3E}">
        <p14:creationId xmlns:p14="http://schemas.microsoft.com/office/powerpoint/2010/main" val="15709923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3.bin"/><Relationship Id="rId13" Type="http://schemas.openxmlformats.org/officeDocument/2006/relationships/image" Target="../media/image11.wmf"/><Relationship Id="rId3" Type="http://schemas.openxmlformats.org/officeDocument/2006/relationships/notesSlide" Target="../notesSlides/notesSlide9.xml"/><Relationship Id="rId7" Type="http://schemas.openxmlformats.org/officeDocument/2006/relationships/image" Target="../media/image8.wmf"/><Relationship Id="rId12" Type="http://schemas.openxmlformats.org/officeDocument/2006/relationships/oleObject" Target="../embeddings/oleObject5.bin"/><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10.wmf"/><Relationship Id="rId5" Type="http://schemas.openxmlformats.org/officeDocument/2006/relationships/image" Target="../media/image7.w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9.wmf"/></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2.xml"/><Relationship Id="rId7" Type="http://schemas.openxmlformats.org/officeDocument/2006/relationships/image" Target="../media/image16.wmf"/><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oleObject" Target="../embeddings/oleObject7.bin"/><Relationship Id="rId5" Type="http://schemas.openxmlformats.org/officeDocument/2006/relationships/image" Target="../media/image15.wmf"/><Relationship Id="rId4" Type="http://schemas.openxmlformats.org/officeDocument/2006/relationships/oleObject" Target="../embeddings/oleObject6.bin"/></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27.tmp"/><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tmp"/></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32.tmp"/><Relationship Id="rId2" Type="http://schemas.openxmlformats.org/officeDocument/2006/relationships/image" Target="../media/image31.tmp"/><Relationship Id="rId1" Type="http://schemas.openxmlformats.org/officeDocument/2006/relationships/slideLayout" Target="../slideLayouts/slideLayout2.xml"/><Relationship Id="rId4" Type="http://schemas.openxmlformats.org/officeDocument/2006/relationships/image" Target="../media/image33.tmp"/></Relationships>
</file>

<file path=ppt/slides/_rels/slide56.xml.rels><?xml version="1.0" encoding="UTF-8" standalone="yes"?>
<Relationships xmlns="http://schemas.openxmlformats.org/package/2006/relationships"><Relationship Id="rId2" Type="http://schemas.openxmlformats.org/officeDocument/2006/relationships/image" Target="../media/image34.tmp"/><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43.jp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6.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Autofit/>
          </a:bodyPr>
          <a:lstStyle/>
          <a:p>
            <a:r>
              <a:rPr lang="en-US" sz="4400" dirty="0"/>
              <a:t>Evolution Strategies as a Scalable Alternative to Reinforcement Learning </a:t>
            </a:r>
            <a:br>
              <a:rPr lang="en-US" sz="4400" dirty="0"/>
            </a:br>
            <a:endParaRPr lang="en-US" sz="4400" dirty="0"/>
          </a:p>
        </p:txBody>
      </p:sp>
      <p:sp>
        <p:nvSpPr>
          <p:cNvPr id="3" name="Subtitle 2"/>
          <p:cNvSpPr>
            <a:spLocks noGrp="1"/>
          </p:cNvSpPr>
          <p:nvPr>
            <p:ph type="subTitle" idx="1"/>
          </p:nvPr>
        </p:nvSpPr>
        <p:spPr/>
        <p:txBody>
          <a:bodyPr/>
          <a:lstStyle/>
          <a:p>
            <a:r>
              <a:rPr lang="en-US" dirty="0"/>
              <a:t>Tim </a:t>
            </a:r>
            <a:r>
              <a:rPr lang="en-US" dirty="0" err="1"/>
              <a:t>Salimans</a:t>
            </a:r>
            <a:r>
              <a:rPr lang="en-US" dirty="0"/>
              <a:t>, Jonathan Ho, Xi Chen, </a:t>
            </a:r>
            <a:r>
              <a:rPr lang="en-US" dirty="0" err="1"/>
              <a:t>Szymon</a:t>
            </a:r>
            <a:r>
              <a:rPr lang="en-US" dirty="0"/>
              <a:t> </a:t>
            </a:r>
            <a:r>
              <a:rPr lang="en-US" dirty="0" err="1"/>
              <a:t>Sidor</a:t>
            </a:r>
            <a:r>
              <a:rPr lang="en-US" dirty="0"/>
              <a:t>, </a:t>
            </a:r>
            <a:r>
              <a:rPr lang="en-US" dirty="0" err="1"/>
              <a:t>Ilya</a:t>
            </a:r>
            <a:r>
              <a:rPr lang="en-US" dirty="0"/>
              <a:t> </a:t>
            </a:r>
            <a:r>
              <a:rPr lang="en-US" dirty="0" err="1"/>
              <a:t>Sutskever</a:t>
            </a:r>
            <a:endParaRPr lang="en-US" dirty="0"/>
          </a:p>
        </p:txBody>
      </p:sp>
      <p:sp>
        <p:nvSpPr>
          <p:cNvPr id="4" name="TextBox 3">
            <a:extLst>
              <a:ext uri="{FF2B5EF4-FFF2-40B4-BE49-F238E27FC236}">
                <a16:creationId xmlns:a16="http://schemas.microsoft.com/office/drawing/2014/main" id="{FCBA29C1-8FC6-45A0-8B22-DA9C9443FEEA}"/>
              </a:ext>
            </a:extLst>
          </p:cNvPr>
          <p:cNvSpPr txBox="1"/>
          <p:nvPr/>
        </p:nvSpPr>
        <p:spPr>
          <a:xfrm>
            <a:off x="537328" y="414779"/>
            <a:ext cx="986672" cy="369332"/>
          </a:xfrm>
          <a:prstGeom prst="rect">
            <a:avLst/>
          </a:prstGeom>
          <a:noFill/>
        </p:spPr>
        <p:txBody>
          <a:bodyPr wrap="square" rtlCol="0">
            <a:spAutoFit/>
          </a:bodyPr>
          <a:lstStyle/>
          <a:p>
            <a:r>
              <a:rPr lang="zh-CN" altLang="en-US" dirty="0"/>
              <a:t>蔡鑫</a:t>
            </a:r>
          </a:p>
        </p:txBody>
      </p:sp>
    </p:spTree>
    <p:extLst>
      <p:ext uri="{BB962C8B-B14F-4D97-AF65-F5344CB8AC3E}">
        <p14:creationId xmlns:p14="http://schemas.microsoft.com/office/powerpoint/2010/main" val="212977890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缺点</a:t>
            </a:r>
            <a:endParaRPr lang="en-US" dirty="0"/>
          </a:p>
        </p:txBody>
      </p:sp>
      <p:sp>
        <p:nvSpPr>
          <p:cNvPr id="3" name="Content Placeholder 2"/>
          <p:cNvSpPr>
            <a:spLocks noGrp="1"/>
          </p:cNvSpPr>
          <p:nvPr>
            <p:ph idx="1"/>
          </p:nvPr>
        </p:nvSpPr>
        <p:spPr/>
        <p:txBody>
          <a:bodyPr/>
          <a:lstStyle/>
          <a:p>
            <a:r>
              <a:rPr lang="zh-CN" altLang="en-US" dirty="0"/>
              <a:t>在任务有明确的优化函数下，进化策略的收敛速度和效果比</a:t>
            </a:r>
            <a:r>
              <a:rPr lang="en-US" altLang="zh-CN" dirty="0" err="1"/>
              <a:t>Bp</a:t>
            </a:r>
            <a:r>
              <a:rPr lang="zh-CN" altLang="en-US" dirty="0"/>
              <a:t>要差</a:t>
            </a:r>
            <a:endParaRPr lang="en-US" altLang="zh-CN" dirty="0"/>
          </a:p>
          <a:p>
            <a:endParaRPr lang="en-US" dirty="0"/>
          </a:p>
        </p:txBody>
      </p:sp>
    </p:spTree>
    <p:extLst>
      <p:ext uri="{BB962C8B-B14F-4D97-AF65-F5344CB8AC3E}">
        <p14:creationId xmlns:p14="http://schemas.microsoft.com/office/powerpoint/2010/main" val="20886534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en-US" altLang="zh-CN"/>
              <a:t>Genetic CNN</a:t>
            </a:r>
            <a:endParaRPr lang="zh-CN" altLang="en-US"/>
          </a:p>
        </p:txBody>
      </p:sp>
      <p:sp>
        <p:nvSpPr>
          <p:cNvPr id="3" name="副标题 2"/>
          <p:cNvSpPr>
            <a:spLocks noGrp="1"/>
          </p:cNvSpPr>
          <p:nvPr>
            <p:ph type="subTitle" idx="1"/>
          </p:nvPr>
        </p:nvSpPr>
        <p:spPr/>
        <p:txBody>
          <a:bodyPr/>
          <a:lstStyle/>
          <a:p>
            <a:r>
              <a:rPr lang="en-US" altLang="zh-CN"/>
              <a:t>ICCV 2017</a:t>
            </a:r>
            <a:endParaRPr lang="zh-CN" altLang="en-US"/>
          </a:p>
        </p:txBody>
      </p:sp>
      <p:sp>
        <p:nvSpPr>
          <p:cNvPr id="4" name="TextBox 3">
            <a:extLst>
              <a:ext uri="{FF2B5EF4-FFF2-40B4-BE49-F238E27FC236}">
                <a16:creationId xmlns:a16="http://schemas.microsoft.com/office/drawing/2014/main" id="{F4977EFE-D16D-4066-BD51-D524BEE2C6F1}"/>
              </a:ext>
            </a:extLst>
          </p:cNvPr>
          <p:cNvSpPr txBox="1"/>
          <p:nvPr/>
        </p:nvSpPr>
        <p:spPr>
          <a:xfrm>
            <a:off x="537328" y="414779"/>
            <a:ext cx="986672" cy="369332"/>
          </a:xfrm>
          <a:prstGeom prst="rect">
            <a:avLst/>
          </a:prstGeom>
          <a:noFill/>
        </p:spPr>
        <p:txBody>
          <a:bodyPr wrap="square" rtlCol="0">
            <a:spAutoFit/>
          </a:bodyPr>
          <a:lstStyle/>
          <a:p>
            <a:r>
              <a:rPr lang="zh-CN" altLang="en-US" dirty="0"/>
              <a:t>储欣</a:t>
            </a:r>
          </a:p>
        </p:txBody>
      </p:sp>
    </p:spTree>
    <p:extLst>
      <p:ext uri="{BB962C8B-B14F-4D97-AF65-F5344CB8AC3E}">
        <p14:creationId xmlns:p14="http://schemas.microsoft.com/office/powerpoint/2010/main" val="159956774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Introduction</a:t>
            </a:r>
            <a:endParaRPr lang="zh-CN" altLang="en-US"/>
          </a:p>
        </p:txBody>
      </p:sp>
      <p:sp>
        <p:nvSpPr>
          <p:cNvPr id="3" name="内容占位符 2"/>
          <p:cNvSpPr>
            <a:spLocks noGrp="1"/>
          </p:cNvSpPr>
          <p:nvPr>
            <p:ph idx="1"/>
          </p:nvPr>
        </p:nvSpPr>
        <p:spPr/>
        <p:txBody>
          <a:bodyPr/>
          <a:lstStyle/>
          <a:p>
            <a:r>
              <a:rPr lang="zh-CN" altLang="en-US"/>
              <a:t>本文探索</a:t>
            </a:r>
            <a:r>
              <a:rPr lang="zh-CN" altLang="zh-CN"/>
              <a:t>自动学习深度神经网络结构的可能性</a:t>
            </a:r>
            <a:r>
              <a:rPr lang="zh-CN" altLang="en-US"/>
              <a:t>。</a:t>
            </a:r>
            <a:endParaRPr lang="en-US" altLang="zh-CN"/>
          </a:p>
          <a:p>
            <a:endParaRPr lang="en-US" altLang="zh-CN"/>
          </a:p>
          <a:p>
            <a:r>
              <a:rPr lang="zh-CN" altLang="en-US"/>
              <a:t>假设神经</a:t>
            </a:r>
            <a:r>
              <a:rPr lang="zh-CN" altLang="zh-CN"/>
              <a:t>网络具有有限数量</a:t>
            </a:r>
            <a:r>
              <a:rPr lang="zh-CN" altLang="en-US"/>
              <a:t>的层数，</a:t>
            </a:r>
            <a:r>
              <a:rPr lang="zh-CN" altLang="zh-CN"/>
              <a:t>每</a:t>
            </a:r>
            <a:r>
              <a:rPr lang="zh-CN" altLang="en-US"/>
              <a:t>层</a:t>
            </a:r>
            <a:r>
              <a:rPr lang="zh-CN" altLang="zh-CN"/>
              <a:t>定义一组预定义的</a:t>
            </a:r>
            <a:r>
              <a:rPr lang="zh-CN" altLang="en-US"/>
              <a:t>模块</a:t>
            </a:r>
            <a:r>
              <a:rPr lang="zh-CN" altLang="zh-CN"/>
              <a:t>，例如卷积和池化层。即使在这些限制下，可能的网络结构总数随着层数呈指数增长，因此枚举所有候选者并找到最佳候选者是不切实际的。</a:t>
            </a:r>
            <a:endParaRPr lang="en-US" altLang="zh-CN"/>
          </a:p>
          <a:p>
            <a:endParaRPr lang="en-US" altLang="zh-CN"/>
          </a:p>
          <a:p>
            <a:r>
              <a:rPr lang="zh-CN" altLang="zh-CN"/>
              <a:t>我们将此问题表述为在大型搜索空间中的优化，并应用遗传算法有效地探索空间。</a:t>
            </a:r>
          </a:p>
          <a:p>
            <a:endParaRPr lang="zh-CN" altLang="en-US"/>
          </a:p>
        </p:txBody>
      </p:sp>
    </p:spTree>
    <p:extLst>
      <p:ext uri="{BB962C8B-B14F-4D97-AF65-F5344CB8AC3E}">
        <p14:creationId xmlns:p14="http://schemas.microsoft.com/office/powerpoint/2010/main" val="115980152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Binary Network Representation</a:t>
            </a:r>
            <a:endParaRPr lang="zh-CN" altLang="en-US"/>
          </a:p>
        </p:txBody>
      </p:sp>
      <p:sp>
        <p:nvSpPr>
          <p:cNvPr id="3" name="内容占位符 2"/>
          <p:cNvSpPr>
            <a:spLocks noGrp="1"/>
          </p:cNvSpPr>
          <p:nvPr>
            <p:ph idx="1"/>
          </p:nvPr>
        </p:nvSpPr>
        <p:spPr>
          <a:xfrm>
            <a:off x="838200" y="1825624"/>
            <a:ext cx="10515600" cy="4873755"/>
          </a:xfrm>
        </p:spPr>
        <p:txBody>
          <a:bodyPr/>
          <a:lstStyle/>
          <a:p>
            <a:r>
              <a:rPr lang="zh-CN" altLang="zh-CN" sz="2400"/>
              <a:t>考虑那些可以分几个阶段组织的网络结构。在每个阶段，数据</a:t>
            </a:r>
            <a:r>
              <a:rPr lang="zh-CN" altLang="en-US" sz="2400"/>
              <a:t>大小（</a:t>
            </a:r>
            <a:r>
              <a:rPr lang="zh-CN" altLang="zh-CN" sz="2400"/>
              <a:t>宽度，高度和</a:t>
            </a:r>
            <a:r>
              <a:rPr lang="zh-CN" altLang="en-US" sz="2400"/>
              <a:t>通道数）</a:t>
            </a:r>
            <a:r>
              <a:rPr lang="zh-CN" altLang="zh-CN" sz="2400"/>
              <a:t>不变</a:t>
            </a:r>
            <a:r>
              <a:rPr lang="zh-CN" altLang="en-US" sz="2400"/>
              <a:t>，</a:t>
            </a:r>
            <a:r>
              <a:rPr lang="zh-CN" altLang="zh-CN" sz="2400"/>
              <a:t>相邻</a:t>
            </a:r>
            <a:r>
              <a:rPr lang="zh-CN" altLang="en-US" sz="2400"/>
              <a:t>阶段</a:t>
            </a:r>
            <a:r>
              <a:rPr lang="zh-CN" altLang="zh-CN" sz="2400"/>
              <a:t>通过</a:t>
            </a:r>
            <a:r>
              <a:rPr lang="zh-CN" altLang="en-US" sz="2400"/>
              <a:t>池化</a:t>
            </a:r>
            <a:r>
              <a:rPr lang="zh-CN" altLang="zh-CN" sz="2400"/>
              <a:t>操作连接</a:t>
            </a:r>
            <a:r>
              <a:rPr lang="zh-CN" altLang="en-US" sz="2400"/>
              <a:t>。</a:t>
            </a:r>
            <a:r>
              <a:rPr lang="zh-CN" altLang="zh-CN" sz="2400"/>
              <a:t>一个阶段内的所有卷积运算都具有相同数量的</a:t>
            </a:r>
            <a:r>
              <a:rPr lang="en-US" altLang="zh-CN" sz="2400"/>
              <a:t>filter</a:t>
            </a:r>
            <a:r>
              <a:rPr lang="zh-CN" altLang="zh-CN" sz="2400"/>
              <a:t>，即数据通道。</a:t>
            </a:r>
            <a:endParaRPr lang="en-US" altLang="zh-CN" sz="2400"/>
          </a:p>
          <a:p>
            <a:r>
              <a:rPr lang="zh-CN" altLang="en-US" sz="2400"/>
              <a:t>网络可以编码成固定长度的二进制字符串。</a:t>
            </a:r>
          </a:p>
          <a:p>
            <a:r>
              <a:rPr lang="zh-CN" altLang="en-US" sz="2400"/>
              <a:t>一个网络有</a:t>
            </a:r>
            <a:r>
              <a:rPr lang="en-US" altLang="zh-CN" sz="2400"/>
              <a:t>S</a:t>
            </a:r>
            <a:r>
              <a:rPr lang="zh-CN" altLang="en-US" sz="2400"/>
              <a:t>个阶段，在第</a:t>
            </a:r>
            <a:r>
              <a:rPr lang="en-US" altLang="zh-CN" sz="2400"/>
              <a:t>s</a:t>
            </a:r>
            <a:r>
              <a:rPr lang="zh-CN" altLang="en-US" sz="2400"/>
              <a:t>个阶段有   个节点，用      表示，                。每个阶段中的节点都是有序的，只允许从编号较低的节点连接到编号较高的节点。</a:t>
            </a:r>
            <a:endParaRPr lang="en-US" altLang="zh-CN" sz="2400"/>
          </a:p>
          <a:p>
            <a:r>
              <a:rPr lang="zh-CN" altLang="en-US" sz="2400"/>
              <a:t>每个节点对应一个卷积操作，该操作在将所有输入节点</a:t>
            </a:r>
            <a:r>
              <a:rPr lang="en-US" altLang="zh-CN" sz="2400"/>
              <a:t>(</a:t>
            </a:r>
            <a:r>
              <a:rPr lang="zh-CN" altLang="en-US" sz="2400"/>
              <a:t>连接到它的编号较低的节点</a:t>
            </a:r>
            <a:r>
              <a:rPr lang="en-US" altLang="zh-CN" sz="2400"/>
              <a:t>)</a:t>
            </a:r>
            <a:r>
              <a:rPr lang="zh-CN" altLang="en-US" sz="2400"/>
              <a:t>相加后执行。卷积操作后，相继执行</a:t>
            </a:r>
            <a:r>
              <a:rPr lang="en-US" altLang="zh-CN" sz="2400"/>
              <a:t>batch normalization</a:t>
            </a:r>
            <a:r>
              <a:rPr lang="zh-CN" altLang="en-US" sz="2400"/>
              <a:t>和</a:t>
            </a:r>
            <a:r>
              <a:rPr lang="en-US" altLang="zh-CN" sz="2400"/>
              <a:t>ReLU</a:t>
            </a:r>
            <a:r>
              <a:rPr lang="zh-CN" altLang="en-US" sz="2400"/>
              <a:t>激活函数</a:t>
            </a:r>
            <a:endParaRPr lang="en-US" altLang="zh-CN" sz="2400"/>
          </a:p>
          <a:p>
            <a:r>
              <a:rPr lang="zh-CN" altLang="en-US" sz="2400"/>
              <a:t>每个阶段的二进制字符串长度为：</a:t>
            </a:r>
            <a:endParaRPr lang="en-US" altLang="zh-CN" sz="2400"/>
          </a:p>
          <a:p>
            <a:r>
              <a:rPr lang="zh-CN" altLang="en-US" sz="2400"/>
              <a:t>整个网络的二进制字符串长度：</a:t>
            </a:r>
            <a:endParaRPr lang="en-US" altLang="zh-CN" sz="2400"/>
          </a:p>
        </p:txBody>
      </p:sp>
      <p:graphicFrame>
        <p:nvGraphicFramePr>
          <p:cNvPr id="14" name="对象 13"/>
          <p:cNvGraphicFramePr>
            <a:graphicFrameLocks noChangeAspect="1"/>
          </p:cNvGraphicFramePr>
          <p:nvPr>
            <p:extLst/>
          </p:nvPr>
        </p:nvGraphicFramePr>
        <p:xfrm>
          <a:off x="6005513" y="3432753"/>
          <a:ext cx="256742" cy="337935"/>
        </p:xfrm>
        <a:graphic>
          <a:graphicData uri="http://schemas.openxmlformats.org/presentationml/2006/ole">
            <mc:AlternateContent xmlns:mc="http://schemas.openxmlformats.org/markup-compatibility/2006">
              <mc:Choice xmlns:v="urn:schemas-microsoft-com:vml" Requires="v">
                <p:oleObj spid="_x0000_s1026" name="Formula" r:id="rId4" imgW="177840" imgH="156240" progId="Equation.Ribbit">
                  <p:embed/>
                </p:oleObj>
              </mc:Choice>
              <mc:Fallback>
                <p:oleObj name="Formula" r:id="rId4" imgW="177840" imgH="156240" progId="Equation.Ribbit">
                  <p:embed/>
                  <p:pic>
                    <p:nvPicPr>
                      <p:cNvPr id="14" name="对象 13"/>
                      <p:cNvPicPr/>
                      <p:nvPr/>
                    </p:nvPicPr>
                    <p:blipFill>
                      <a:blip r:embed="rId5"/>
                      <a:stretch>
                        <a:fillRect/>
                      </a:stretch>
                    </p:blipFill>
                    <p:spPr>
                      <a:xfrm>
                        <a:off x="6005513" y="3432753"/>
                        <a:ext cx="256742" cy="337935"/>
                      </a:xfrm>
                      <a:prstGeom prst="rect">
                        <a:avLst/>
                      </a:prstGeom>
                    </p:spPr>
                  </p:pic>
                </p:oleObj>
              </mc:Fallback>
            </mc:AlternateContent>
          </a:graphicData>
        </a:graphic>
      </p:graphicFrame>
      <p:sp>
        <p:nvSpPr>
          <p:cNvPr id="15"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nvPr>
        </p:nvGraphicFramePr>
        <p:xfrm>
          <a:off x="7758545" y="3432753"/>
          <a:ext cx="526473" cy="272986"/>
        </p:xfrm>
        <a:graphic>
          <a:graphicData uri="http://schemas.openxmlformats.org/presentationml/2006/ole">
            <mc:AlternateContent xmlns:mc="http://schemas.openxmlformats.org/markup-compatibility/2006">
              <mc:Choice xmlns:v="urn:schemas-microsoft-com:vml" Requires="v">
                <p:oleObj spid="_x0000_s1027" name="Formula" r:id="rId6" imgW="255625" imgH="130992" progId="Equation.Ribbit">
                  <p:embed/>
                </p:oleObj>
              </mc:Choice>
              <mc:Fallback>
                <p:oleObj name="Formula" r:id="rId6" imgW="255625" imgH="130992" progId="Equation.Ribbit">
                  <p:embed/>
                  <p:pic>
                    <p:nvPicPr>
                      <p:cNvPr id="16"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758545" y="3432753"/>
                        <a:ext cx="526473" cy="272986"/>
                      </a:xfrm>
                      <a:prstGeom prst="rect">
                        <a:avLst/>
                      </a:prstGeom>
                      <a:noFill/>
                    </p:spPr>
                  </p:pic>
                </p:oleObj>
              </mc:Fallback>
            </mc:AlternateContent>
          </a:graphicData>
        </a:graphic>
      </p:graphicFrame>
      <p:sp>
        <p:nvSpPr>
          <p:cNvPr id="17" name="Rectangle 13"/>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8" name="对象 17"/>
          <p:cNvGraphicFramePr>
            <a:graphicFrameLocks noChangeAspect="1"/>
          </p:cNvGraphicFramePr>
          <p:nvPr>
            <p:extLst/>
          </p:nvPr>
        </p:nvGraphicFramePr>
        <p:xfrm>
          <a:off x="9043529" y="3493046"/>
          <a:ext cx="1475558" cy="212693"/>
        </p:xfrm>
        <a:graphic>
          <a:graphicData uri="http://schemas.openxmlformats.org/presentationml/2006/ole">
            <mc:AlternateContent xmlns:mc="http://schemas.openxmlformats.org/markup-compatibility/2006">
              <mc:Choice xmlns:v="urn:schemas-microsoft-com:vml" Requires="v">
                <p:oleObj spid="_x0000_s1028" name="Formula" r:id="rId8" imgW="1057910" imgH="156210" progId="Equation.Ribbit">
                  <p:embed/>
                </p:oleObj>
              </mc:Choice>
              <mc:Fallback>
                <p:oleObj name="Formula" r:id="rId8" imgW="1057910" imgH="156210" progId="Equation.Ribbit">
                  <p:embed/>
                  <p:pic>
                    <p:nvPicPr>
                      <p:cNvPr id="18" name="对象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43529" y="3493046"/>
                        <a:ext cx="1475558" cy="212693"/>
                      </a:xfrm>
                      <a:prstGeom prst="rect">
                        <a:avLst/>
                      </a:prstGeom>
                      <a:noFill/>
                    </p:spPr>
                  </p:pic>
                </p:oleObj>
              </mc:Fallback>
            </mc:AlternateContent>
          </a:graphicData>
        </a:graphic>
      </p:graphicFrame>
      <p:sp>
        <p:nvSpPr>
          <p:cNvPr id="19" name="Rectangle 18"/>
          <p:cNvSpPr>
            <a:spLocks noChangeArrowheads="1"/>
          </p:cNvSpPr>
          <p:nvPr/>
        </p:nvSpPr>
        <p:spPr bwMode="auto">
          <a:xfrm>
            <a:off x="0" y="-1"/>
            <a:ext cx="12803954"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20" name="对象 19"/>
          <p:cNvGraphicFramePr>
            <a:graphicFrameLocks noChangeAspect="1"/>
          </p:cNvGraphicFramePr>
          <p:nvPr>
            <p:extLst/>
          </p:nvPr>
        </p:nvGraphicFramePr>
        <p:xfrm>
          <a:off x="5770177" y="5652655"/>
          <a:ext cx="4503208" cy="365125"/>
        </p:xfrm>
        <a:graphic>
          <a:graphicData uri="http://schemas.openxmlformats.org/presentationml/2006/ole">
            <mc:AlternateContent xmlns:mc="http://schemas.openxmlformats.org/markup-compatibility/2006">
              <mc:Choice xmlns:v="urn:schemas-microsoft-com:vml" Requires="v">
                <p:oleObj spid="_x0000_s1029" name="Formula" r:id="rId10" imgW="2466340" imgH="203200" progId="Equation.Ribbit">
                  <p:embed/>
                </p:oleObj>
              </mc:Choice>
              <mc:Fallback>
                <p:oleObj name="Formula" r:id="rId10" imgW="2466340" imgH="203200" progId="Equation.Ribbit">
                  <p:embed/>
                  <p:pic>
                    <p:nvPicPr>
                      <p:cNvPr id="20" name="对象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770177" y="5652655"/>
                        <a:ext cx="4503208" cy="365125"/>
                      </a:xfrm>
                      <a:prstGeom prst="rect">
                        <a:avLst/>
                      </a:prstGeom>
                      <a:noFill/>
                    </p:spPr>
                  </p:pic>
                </p:oleObj>
              </mc:Fallback>
            </mc:AlternateContent>
          </a:graphicData>
        </a:graphic>
      </p:graphicFrame>
      <p:sp>
        <p:nvSpPr>
          <p:cNvPr id="21" name="Rectangle 20"/>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22" name="对象 21"/>
          <p:cNvGraphicFramePr>
            <a:graphicFrameLocks noChangeAspect="1"/>
          </p:cNvGraphicFramePr>
          <p:nvPr>
            <p:extLst/>
          </p:nvPr>
        </p:nvGraphicFramePr>
        <p:xfrm>
          <a:off x="5442880" y="6152716"/>
          <a:ext cx="2151173" cy="305234"/>
        </p:xfrm>
        <a:graphic>
          <a:graphicData uri="http://schemas.openxmlformats.org/presentationml/2006/ole">
            <mc:AlternateContent xmlns:mc="http://schemas.openxmlformats.org/markup-compatibility/2006">
              <mc:Choice xmlns:v="urn:schemas-microsoft-com:vml" Requires="v">
                <p:oleObj spid="_x0000_s1030" name="Formula" r:id="rId12" imgW="1411200" imgH="203400" progId="Equation.Ribbit">
                  <p:embed/>
                </p:oleObj>
              </mc:Choice>
              <mc:Fallback>
                <p:oleObj name="Formula" r:id="rId12" imgW="1411200" imgH="203400" progId="Equation.Ribbit">
                  <p:embed/>
                  <p:pic>
                    <p:nvPicPr>
                      <p:cNvPr id="22" name="对象 21"/>
                      <p:cNvPicPr>
                        <a:picLocks noChangeAspect="1" noChangeArrowheads="1"/>
                      </p:cNvPicPr>
                      <p:nvPr/>
                    </p:nvPicPr>
                    <p:blipFill>
                      <a:blip r:embed="rId13"/>
                      <a:srcRect/>
                      <a:stretch>
                        <a:fillRect/>
                      </a:stretch>
                    </p:blipFill>
                    <p:spPr bwMode="auto">
                      <a:xfrm>
                        <a:off x="5442880" y="6152716"/>
                        <a:ext cx="2151173" cy="305234"/>
                      </a:xfrm>
                      <a:prstGeom prst="rect">
                        <a:avLst/>
                      </a:prstGeom>
                      <a:noFill/>
                    </p:spPr>
                  </p:pic>
                </p:oleObj>
              </mc:Fallback>
            </mc:AlternateContent>
          </a:graphicData>
        </a:graphic>
      </p:graphicFrame>
    </p:spTree>
    <p:extLst>
      <p:ext uri="{BB962C8B-B14F-4D97-AF65-F5344CB8AC3E}">
        <p14:creationId xmlns:p14="http://schemas.microsoft.com/office/powerpoint/2010/main" val="16096392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Examples</a:t>
            </a:r>
            <a:endParaRPr lang="zh-CN" altLang="en-US"/>
          </a:p>
        </p:txBody>
      </p:sp>
      <p:pic>
        <p:nvPicPr>
          <p:cNvPr id="4" name="内容占位符 3"/>
          <p:cNvPicPr>
            <a:picLocks noGrp="1" noChangeAspect="1"/>
          </p:cNvPicPr>
          <p:nvPr>
            <p:ph idx="1"/>
          </p:nvPr>
        </p:nvPicPr>
        <p:blipFill>
          <a:blip r:embed="rId3"/>
          <a:stretch>
            <a:fillRect/>
          </a:stretch>
        </p:blipFill>
        <p:spPr>
          <a:xfrm>
            <a:off x="1819275" y="1920081"/>
            <a:ext cx="8553450" cy="4162425"/>
          </a:xfrm>
          <a:prstGeom prst="rect">
            <a:avLst/>
          </a:prstGeom>
        </p:spPr>
      </p:pic>
      <p:pic>
        <p:nvPicPr>
          <p:cNvPr id="5" name="图片 4"/>
          <p:cNvPicPr>
            <a:picLocks noChangeAspect="1"/>
          </p:cNvPicPr>
          <p:nvPr/>
        </p:nvPicPr>
        <p:blipFill>
          <a:blip r:embed="rId4"/>
          <a:stretch>
            <a:fillRect/>
          </a:stretch>
        </p:blipFill>
        <p:spPr>
          <a:xfrm>
            <a:off x="838200" y="1373482"/>
            <a:ext cx="10248900" cy="5410200"/>
          </a:xfrm>
          <a:prstGeom prst="rect">
            <a:avLst/>
          </a:prstGeom>
        </p:spPr>
      </p:pic>
    </p:spTree>
    <p:extLst>
      <p:ext uri="{BB962C8B-B14F-4D97-AF65-F5344CB8AC3E}">
        <p14:creationId xmlns:p14="http://schemas.microsoft.com/office/powerpoint/2010/main" val="18601922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Examples</a:t>
            </a:r>
            <a:endParaRPr lang="zh-CN" altLang="en-US"/>
          </a:p>
        </p:txBody>
      </p:sp>
      <p:pic>
        <p:nvPicPr>
          <p:cNvPr id="6" name="图片 5"/>
          <p:cNvPicPr/>
          <p:nvPr/>
        </p:nvPicPr>
        <p:blipFill>
          <a:blip r:embed="rId3"/>
          <a:stretch>
            <a:fillRect/>
          </a:stretch>
        </p:blipFill>
        <p:spPr>
          <a:xfrm>
            <a:off x="3209244" y="1392962"/>
            <a:ext cx="5503682" cy="5242969"/>
          </a:xfrm>
          <a:prstGeom prst="rect">
            <a:avLst/>
          </a:prstGeom>
        </p:spPr>
      </p:pic>
    </p:spTree>
    <p:extLst>
      <p:ext uri="{BB962C8B-B14F-4D97-AF65-F5344CB8AC3E}">
        <p14:creationId xmlns:p14="http://schemas.microsoft.com/office/powerpoint/2010/main" val="195253776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Genetic Operations</a:t>
            </a:r>
            <a:endParaRPr lang="zh-CN" altLang="en-US"/>
          </a:p>
        </p:txBody>
      </p:sp>
      <p:sp>
        <p:nvSpPr>
          <p:cNvPr id="3" name="内容占位符 2"/>
          <p:cNvSpPr>
            <a:spLocks noGrp="1"/>
          </p:cNvSpPr>
          <p:nvPr>
            <p:ph idx="1"/>
          </p:nvPr>
        </p:nvSpPr>
        <p:spPr/>
        <p:txBody>
          <a:bodyPr/>
          <a:lstStyle/>
          <a:p>
            <a:r>
              <a:rPr lang="zh-CN" altLang="en-US"/>
              <a:t>初始化</a:t>
            </a:r>
            <a:endParaRPr lang="en-US" altLang="zh-CN"/>
          </a:p>
          <a:p>
            <a:pPr lvl="1"/>
            <a:r>
              <a:rPr lang="zh-CN" altLang="zh-CN"/>
              <a:t>初始化</a:t>
            </a:r>
            <a:r>
              <a:rPr lang="en-US" altLang="zh-CN"/>
              <a:t>N</a:t>
            </a:r>
            <a:r>
              <a:rPr lang="zh-CN" altLang="zh-CN"/>
              <a:t>个随机个体</a:t>
            </a:r>
            <a:endParaRPr lang="en-US" altLang="zh-CN"/>
          </a:p>
          <a:p>
            <a:pPr lvl="1"/>
            <a:endParaRPr lang="en-US" altLang="zh-CN"/>
          </a:p>
          <a:p>
            <a:pPr lvl="1"/>
            <a:r>
              <a:rPr lang="zh-CN" altLang="en-US"/>
              <a:t>初始化一组随机模型           。每个模型都是一个</a:t>
            </a:r>
            <a:r>
              <a:rPr lang="en-US" altLang="zh-CN"/>
              <a:t>L</a:t>
            </a:r>
            <a:r>
              <a:rPr lang="zh-CN" altLang="en-US"/>
              <a:t>位的二进制字符串，即，                。每个个体中的每一个比特都是从伯努利分布中独立采样的。之后，我们评估每个个体以获得其适应度函数值。</a:t>
            </a:r>
            <a:endParaRPr lang="en-US" altLang="zh-CN"/>
          </a:p>
          <a:p>
            <a:pPr lvl="1"/>
            <a:endParaRPr lang="zh-CN" altLang="en-US"/>
          </a:p>
          <a:p>
            <a:pPr lvl="1"/>
            <a:r>
              <a:rPr lang="zh-CN" altLang="en-US"/>
              <a:t>不同的初始化策略对遗传性能的影响不大。</a:t>
            </a:r>
          </a:p>
          <a:p>
            <a:endParaRPr lang="zh-CN" altLang="en-US"/>
          </a:p>
        </p:txBody>
      </p:sp>
      <p:sp>
        <p:nvSpPr>
          <p:cNvPr id="13"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4" name="对象 13"/>
          <p:cNvGraphicFramePr>
            <a:graphicFrameLocks noChangeAspect="1"/>
          </p:cNvGraphicFramePr>
          <p:nvPr>
            <p:extLst/>
          </p:nvPr>
        </p:nvGraphicFramePr>
        <p:xfrm>
          <a:off x="4406900" y="3108325"/>
          <a:ext cx="771525" cy="263525"/>
        </p:xfrm>
        <a:graphic>
          <a:graphicData uri="http://schemas.openxmlformats.org/presentationml/2006/ole">
            <mc:AlternateContent xmlns:mc="http://schemas.openxmlformats.org/markup-compatibility/2006">
              <mc:Choice xmlns:v="urn:schemas-microsoft-com:vml" Requires="v">
                <p:oleObj spid="_x0000_s2050" name="Formula" r:id="rId4" imgW="648000" imgH="219960" progId="Equation.Ribbit">
                  <p:embed/>
                </p:oleObj>
              </mc:Choice>
              <mc:Fallback>
                <p:oleObj name="Formula" r:id="rId4" imgW="648000" imgH="219960" progId="Equation.Ribbit">
                  <p:embed/>
                  <p:pic>
                    <p:nvPicPr>
                      <p:cNvPr id="14" name="对象 13"/>
                      <p:cNvPicPr>
                        <a:picLocks noChangeAspect="1" noChangeArrowheads="1"/>
                      </p:cNvPicPr>
                      <p:nvPr/>
                    </p:nvPicPr>
                    <p:blipFill>
                      <a:blip r:embed="rId5"/>
                      <a:srcRect/>
                      <a:stretch>
                        <a:fillRect/>
                      </a:stretch>
                    </p:blipFill>
                    <p:spPr bwMode="auto">
                      <a:xfrm>
                        <a:off x="4406900" y="3108325"/>
                        <a:ext cx="771525" cy="263525"/>
                      </a:xfrm>
                      <a:prstGeom prst="rect">
                        <a:avLst/>
                      </a:prstGeom>
                      <a:noFill/>
                    </p:spPr>
                  </p:pic>
                </p:oleObj>
              </mc:Fallback>
            </mc:AlternateContent>
          </a:graphicData>
        </a:graphic>
      </p:graphicFrame>
      <p:sp>
        <p:nvSpPr>
          <p:cNvPr id="15" name="Rectangle 14"/>
          <p:cNvSpPr>
            <a:spLocks noChangeArrowheads="1"/>
          </p:cNvSpPr>
          <p:nvPr/>
        </p:nvSpPr>
        <p:spPr bwMode="auto">
          <a:xfrm>
            <a:off x="2037805" y="3239588"/>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graphicFrame>
        <p:nvGraphicFramePr>
          <p:cNvPr id="16" name="对象 15"/>
          <p:cNvGraphicFramePr>
            <a:graphicFrameLocks noChangeAspect="1"/>
          </p:cNvGraphicFramePr>
          <p:nvPr>
            <p:extLst/>
          </p:nvPr>
        </p:nvGraphicFramePr>
        <p:xfrm>
          <a:off x="2037805" y="3492532"/>
          <a:ext cx="1598898" cy="235132"/>
        </p:xfrm>
        <a:graphic>
          <a:graphicData uri="http://schemas.openxmlformats.org/presentationml/2006/ole">
            <mc:AlternateContent xmlns:mc="http://schemas.openxmlformats.org/markup-compatibility/2006">
              <mc:Choice xmlns:v="urn:schemas-microsoft-com:vml" Requires="v">
                <p:oleObj spid="_x0000_s2051" name="Formula" r:id="rId6" imgW="1295400" imgH="186690" progId="Equation.Ribbit">
                  <p:embed/>
                </p:oleObj>
              </mc:Choice>
              <mc:Fallback>
                <p:oleObj name="Formula" r:id="rId6" imgW="1295400" imgH="186690" progId="Equation.Ribbit">
                  <p:embed/>
                  <p:pic>
                    <p:nvPicPr>
                      <p:cNvPr id="16" name="对象 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37805" y="3492532"/>
                        <a:ext cx="1598898" cy="235132"/>
                      </a:xfrm>
                      <a:prstGeom prst="rect">
                        <a:avLst/>
                      </a:prstGeom>
                      <a:noFill/>
                    </p:spPr>
                  </p:pic>
                </p:oleObj>
              </mc:Fallback>
            </mc:AlternateContent>
          </a:graphicData>
        </a:graphic>
      </p:graphicFrame>
    </p:spTree>
    <p:extLst>
      <p:ext uri="{BB962C8B-B14F-4D97-AF65-F5344CB8AC3E}">
        <p14:creationId xmlns:p14="http://schemas.microsoft.com/office/powerpoint/2010/main" val="29859064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Genetic Operations</a:t>
            </a:r>
            <a:endParaRPr lang="zh-CN" altLang="en-US"/>
          </a:p>
        </p:txBody>
      </p:sp>
      <p:sp>
        <p:nvSpPr>
          <p:cNvPr id="3" name="内容占位符 2"/>
          <p:cNvSpPr>
            <a:spLocks noGrp="1"/>
          </p:cNvSpPr>
          <p:nvPr>
            <p:ph idx="1"/>
          </p:nvPr>
        </p:nvSpPr>
        <p:spPr/>
        <p:txBody>
          <a:bodyPr/>
          <a:lstStyle/>
          <a:p>
            <a:r>
              <a:rPr lang="zh-CN" altLang="en-US"/>
              <a:t>选择</a:t>
            </a:r>
            <a:endParaRPr lang="en-US" altLang="zh-CN"/>
          </a:p>
          <a:p>
            <a:pPr lvl="1"/>
            <a:r>
              <a:rPr lang="zh-CN" altLang="zh-CN"/>
              <a:t>选择过程在每一代的开始执行。</a:t>
            </a:r>
            <a:endParaRPr lang="en-US" altLang="zh-CN"/>
          </a:p>
          <a:p>
            <a:pPr lvl="1"/>
            <a:r>
              <a:rPr lang="zh-CN" altLang="zh-CN"/>
              <a:t>在第</a:t>
            </a:r>
            <a:r>
              <a:rPr lang="en-US" altLang="zh-CN"/>
              <a:t>t</a:t>
            </a:r>
            <a:r>
              <a:rPr lang="zh-CN" altLang="zh-CN"/>
              <a:t>代之前，</a:t>
            </a:r>
            <a:r>
              <a:rPr lang="zh-CN" altLang="en-US"/>
              <a:t>给每个</a:t>
            </a:r>
            <a:r>
              <a:rPr lang="zh-CN" altLang="zh-CN"/>
              <a:t>个体</a:t>
            </a:r>
            <a:r>
              <a:rPr lang="zh-CN" altLang="en-US"/>
              <a:t>指定</a:t>
            </a:r>
            <a:r>
              <a:rPr lang="zh-CN" altLang="zh-CN"/>
              <a:t>一个适应度</a:t>
            </a:r>
            <a:r>
              <a:rPr lang="zh-CN" altLang="en-US"/>
              <a:t>函数</a:t>
            </a:r>
            <a:r>
              <a:rPr lang="zh-CN" altLang="zh-CN"/>
              <a:t>，</a:t>
            </a:r>
            <a:r>
              <a:rPr lang="zh-CN" altLang="en-US"/>
              <a:t>该适应度值</a:t>
            </a:r>
            <a:r>
              <a:rPr lang="zh-CN" altLang="zh-CN"/>
              <a:t>直接影响</a:t>
            </a:r>
            <a:r>
              <a:rPr lang="zh-CN" altLang="en-US"/>
              <a:t>每个个体</a:t>
            </a:r>
            <a:r>
              <a:rPr lang="zh-CN" altLang="zh-CN"/>
              <a:t>在选择过程中存活的概率。</a:t>
            </a:r>
            <a:endParaRPr lang="en-US" altLang="zh-CN"/>
          </a:p>
          <a:p>
            <a:pPr lvl="2"/>
            <a:r>
              <a:rPr lang="zh-CN" altLang="zh-CN"/>
              <a:t>该适应度函数定义为前代或初始化得到的识别</a:t>
            </a:r>
            <a:r>
              <a:rPr lang="zh-CN" altLang="en-US"/>
              <a:t>准确</a:t>
            </a:r>
            <a:r>
              <a:rPr lang="zh-CN" altLang="zh-CN"/>
              <a:t>率</a:t>
            </a:r>
            <a:r>
              <a:rPr lang="en-US" altLang="zh-CN"/>
              <a:t>r</a:t>
            </a:r>
            <a:r>
              <a:rPr lang="en-US" altLang="zh-CN" baseline="-25000"/>
              <a:t>t-1,n</a:t>
            </a:r>
            <a:r>
              <a:rPr lang="zh-CN" altLang="zh-CN"/>
              <a:t>。</a:t>
            </a:r>
            <a:endParaRPr lang="en-US" altLang="zh-CN"/>
          </a:p>
          <a:p>
            <a:pPr lvl="1"/>
            <a:endParaRPr lang="en-US" altLang="zh-CN"/>
          </a:p>
          <a:p>
            <a:pPr lvl="1"/>
            <a:r>
              <a:rPr lang="zh-CN" altLang="zh-CN"/>
              <a:t>下一代</a:t>
            </a:r>
            <a:r>
              <a:rPr lang="zh-CN" altLang="en-US"/>
              <a:t>的个体</a:t>
            </a:r>
            <a:r>
              <a:rPr lang="zh-CN" altLang="zh-CN"/>
              <a:t>是通过在</a:t>
            </a:r>
            <a:r>
              <a:rPr lang="zh-CN" altLang="en-US"/>
              <a:t>当前</a:t>
            </a:r>
            <a:r>
              <a:rPr lang="zh-CN" altLang="zh-CN"/>
              <a:t>集合上的非均匀采样确定的。</a:t>
            </a:r>
            <a:r>
              <a:rPr lang="zh-CN" altLang="en-US"/>
              <a:t>每个个体的采样概率和对应的适应度函数值成正比</a:t>
            </a:r>
            <a:endParaRPr lang="en-US" altLang="zh-CN"/>
          </a:p>
          <a:p>
            <a:pPr lvl="1"/>
            <a:r>
              <a:rPr lang="zh-CN" altLang="zh-CN"/>
              <a:t>这意味着最好的个体被选中的概率最大，而最差的个体总是被淘汰。由于个体数量</a:t>
            </a:r>
            <a:r>
              <a:rPr lang="en-US" altLang="zh-CN"/>
              <a:t>N</a:t>
            </a:r>
            <a:r>
              <a:rPr lang="zh-CN" altLang="zh-CN"/>
              <a:t>保持不变，上一代人中的每一个个体都可以被多次选择。</a:t>
            </a:r>
            <a:endParaRPr lang="en-US" altLang="zh-CN"/>
          </a:p>
          <a:p>
            <a:endParaRPr lang="en-US" altLang="zh-CN"/>
          </a:p>
          <a:p>
            <a:endParaRPr lang="zh-CN" altLang="en-US"/>
          </a:p>
        </p:txBody>
      </p:sp>
      <p:sp>
        <p:nvSpPr>
          <p:cNvPr id="13"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4"/>
          <p:cNvSpPr>
            <a:spLocks noChangeArrowheads="1"/>
          </p:cNvSpPr>
          <p:nvPr/>
        </p:nvSpPr>
        <p:spPr bwMode="auto">
          <a:xfrm>
            <a:off x="2065514" y="32811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32541385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Genetic Operations</a:t>
            </a:r>
            <a:endParaRPr lang="zh-CN" altLang="en-US"/>
          </a:p>
        </p:txBody>
      </p:sp>
      <p:sp>
        <p:nvSpPr>
          <p:cNvPr id="3" name="内容占位符 2"/>
          <p:cNvSpPr>
            <a:spLocks noGrp="1"/>
          </p:cNvSpPr>
          <p:nvPr>
            <p:ph idx="1"/>
          </p:nvPr>
        </p:nvSpPr>
        <p:spPr/>
        <p:txBody>
          <a:bodyPr/>
          <a:lstStyle/>
          <a:p>
            <a:r>
              <a:rPr lang="zh-CN" altLang="en-US"/>
              <a:t>突变和交叉</a:t>
            </a:r>
            <a:endParaRPr lang="en-US" altLang="zh-CN"/>
          </a:p>
          <a:p>
            <a:pPr lvl="1"/>
            <a:r>
              <a:rPr lang="zh-CN" altLang="en-US"/>
              <a:t>个体</a:t>
            </a:r>
            <a:r>
              <a:rPr lang="en-US" altLang="zh-CN"/>
              <a:t>M</a:t>
            </a:r>
            <a:r>
              <a:rPr lang="en-US" altLang="zh-CN" baseline="-25000"/>
              <a:t>t,n</a:t>
            </a:r>
            <a:r>
              <a:rPr lang="zh-CN" altLang="zh-CN"/>
              <a:t>的</a:t>
            </a:r>
            <a:r>
              <a:rPr lang="zh-CN" altLang="en-US"/>
              <a:t>突变是指</a:t>
            </a:r>
            <a:r>
              <a:rPr lang="zh-CN" altLang="zh-CN"/>
              <a:t>以概率</a:t>
            </a:r>
            <a:r>
              <a:rPr lang="en-US" altLang="zh-CN"/>
              <a:t>qM</a:t>
            </a:r>
            <a:r>
              <a:rPr lang="zh-CN" altLang="zh-CN"/>
              <a:t>独立地翻转每个</a:t>
            </a:r>
            <a:r>
              <a:rPr lang="zh-CN" altLang="en-US"/>
              <a:t>二进制</a:t>
            </a:r>
            <a:r>
              <a:rPr lang="zh-CN" altLang="zh-CN"/>
              <a:t>位。</a:t>
            </a:r>
            <a:endParaRPr lang="en-US" altLang="zh-CN"/>
          </a:p>
          <a:p>
            <a:pPr lvl="1"/>
            <a:r>
              <a:rPr lang="zh-CN" altLang="zh-CN"/>
              <a:t>在实践中，</a:t>
            </a:r>
            <a:r>
              <a:rPr lang="en-US" altLang="zh-CN"/>
              <a:t>qM</a:t>
            </a:r>
            <a:r>
              <a:rPr lang="zh-CN" altLang="zh-CN"/>
              <a:t>通常很小，例如，</a:t>
            </a:r>
            <a:r>
              <a:rPr lang="en-US" altLang="zh-CN"/>
              <a:t>0.05</a:t>
            </a:r>
            <a:r>
              <a:rPr lang="zh-CN" altLang="zh-CN"/>
              <a:t>，所以突变不太可能改变一个</a:t>
            </a:r>
            <a:r>
              <a:rPr lang="zh-CN" altLang="en-US"/>
              <a:t>个体</a:t>
            </a:r>
            <a:r>
              <a:rPr lang="zh-CN" altLang="zh-CN"/>
              <a:t>太多。这是为了保存一个幸存个体的良好特性，同时提供一个尝试新可能性的机会。</a:t>
            </a:r>
            <a:endParaRPr lang="en-US" altLang="zh-CN"/>
          </a:p>
          <a:p>
            <a:pPr lvl="1"/>
            <a:endParaRPr lang="en-US" altLang="zh-CN"/>
          </a:p>
          <a:p>
            <a:pPr lvl="1"/>
            <a:r>
              <a:rPr lang="zh-CN" altLang="zh-CN"/>
              <a:t>交叉过程同时改变两个</a:t>
            </a:r>
            <a:r>
              <a:rPr lang="zh-CN" altLang="en-US"/>
              <a:t>个体</a:t>
            </a:r>
            <a:r>
              <a:rPr lang="zh-CN" altLang="zh-CN"/>
              <a:t>。交叉中的基本单元是一个</a:t>
            </a:r>
            <a:r>
              <a:rPr lang="zh-CN" altLang="en-US"/>
              <a:t>基因片</a:t>
            </a:r>
            <a:r>
              <a:rPr lang="zh-CN" altLang="zh-CN"/>
              <a:t>段，它的动机是需要在每个阶段中保留局部结构。</a:t>
            </a:r>
            <a:r>
              <a:rPr lang="zh-CN" altLang="en-US"/>
              <a:t>通常交叉</a:t>
            </a:r>
            <a:r>
              <a:rPr lang="zh-CN" altLang="zh-CN"/>
              <a:t>概率</a:t>
            </a:r>
            <a:r>
              <a:rPr lang="en-US" altLang="zh-CN"/>
              <a:t>qC</a:t>
            </a:r>
            <a:r>
              <a:rPr lang="zh-CN" altLang="en-US"/>
              <a:t>也较小。</a:t>
            </a:r>
          </a:p>
        </p:txBody>
      </p:sp>
      <p:sp>
        <p:nvSpPr>
          <p:cNvPr id="13"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4"/>
          <p:cNvSpPr>
            <a:spLocks noChangeArrowheads="1"/>
          </p:cNvSpPr>
          <p:nvPr/>
        </p:nvSpPr>
        <p:spPr bwMode="auto">
          <a:xfrm>
            <a:off x="2065514" y="32811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4127637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Genetic Operations</a:t>
            </a:r>
            <a:endParaRPr lang="zh-CN" altLang="en-US"/>
          </a:p>
        </p:txBody>
      </p:sp>
      <p:sp>
        <p:nvSpPr>
          <p:cNvPr id="3" name="内容占位符 2"/>
          <p:cNvSpPr>
            <a:spLocks noGrp="1"/>
          </p:cNvSpPr>
          <p:nvPr>
            <p:ph idx="1"/>
          </p:nvPr>
        </p:nvSpPr>
        <p:spPr/>
        <p:txBody>
          <a:bodyPr/>
          <a:lstStyle/>
          <a:p>
            <a:r>
              <a:rPr lang="zh-CN" altLang="en-US"/>
              <a:t>评估</a:t>
            </a:r>
            <a:endParaRPr lang="en-US" altLang="zh-CN"/>
          </a:p>
          <a:p>
            <a:pPr lvl="1"/>
            <a:r>
              <a:rPr lang="zh-CN" altLang="zh-CN"/>
              <a:t>经过上述过程，对每</a:t>
            </a:r>
            <a:r>
              <a:rPr lang="zh-CN" altLang="en-US"/>
              <a:t>个网络</a:t>
            </a:r>
            <a:r>
              <a:rPr lang="en-US" altLang="zh-CN"/>
              <a:t>M</a:t>
            </a:r>
            <a:r>
              <a:rPr lang="en-US" altLang="zh-CN" baseline="-25000"/>
              <a:t>t,n</a:t>
            </a:r>
            <a:r>
              <a:rPr lang="zh-CN" altLang="zh-CN"/>
              <a:t>进行评估，得到适应度函数值。</a:t>
            </a:r>
            <a:endParaRPr lang="en-US" altLang="zh-CN"/>
          </a:p>
          <a:p>
            <a:pPr lvl="1"/>
            <a:endParaRPr lang="en-US" altLang="zh-CN"/>
          </a:p>
          <a:p>
            <a:pPr lvl="1"/>
            <a:r>
              <a:rPr lang="zh-CN" altLang="zh-CN"/>
              <a:t>参考数据集</a:t>
            </a:r>
            <a:r>
              <a:rPr lang="en-US" altLang="zh-CN"/>
              <a:t>D</a:t>
            </a:r>
            <a:r>
              <a:rPr lang="zh-CN" altLang="zh-CN"/>
              <a:t>是预先定义的</a:t>
            </a:r>
            <a:r>
              <a:rPr lang="zh-CN" altLang="en-US"/>
              <a:t>（</a:t>
            </a:r>
            <a:r>
              <a:rPr lang="en-US" altLang="zh-CN"/>
              <a:t> CIFAR10 </a:t>
            </a:r>
            <a:r>
              <a:rPr lang="zh-CN" altLang="en-US"/>
              <a:t>）</a:t>
            </a:r>
            <a:r>
              <a:rPr lang="zh-CN" altLang="zh-CN"/>
              <a:t>，我们单独训练每个模型</a:t>
            </a:r>
            <a:r>
              <a:rPr lang="en-US" altLang="zh-CN"/>
              <a:t>M</a:t>
            </a:r>
            <a:r>
              <a:rPr lang="en-US" altLang="zh-CN" baseline="-25000"/>
              <a:t>t,n</a:t>
            </a:r>
            <a:r>
              <a:rPr lang="zh-CN" altLang="zh-CN"/>
              <a:t>。如果</a:t>
            </a:r>
            <a:r>
              <a:rPr lang="en-US" altLang="zh-CN"/>
              <a:t>M</a:t>
            </a:r>
            <a:r>
              <a:rPr lang="en-US" altLang="zh-CN" baseline="-25000"/>
              <a:t>t,n</a:t>
            </a:r>
            <a:r>
              <a:rPr lang="zh-CN" altLang="zh-CN"/>
              <a:t>是之前求过值的，我们只需再次求它的值，然后计算所有出现值的平均精度。这种策略至少在一定程度上缓解了训练过程随机性带来的不稳定性。</a:t>
            </a:r>
          </a:p>
          <a:p>
            <a:endParaRPr lang="en-US" altLang="zh-CN"/>
          </a:p>
          <a:p>
            <a:endParaRPr lang="zh-CN" altLang="en-US"/>
          </a:p>
        </p:txBody>
      </p:sp>
      <p:sp>
        <p:nvSpPr>
          <p:cNvPr id="13" name="Rectangle 11"/>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5" name="Rectangle 14"/>
          <p:cNvSpPr>
            <a:spLocks noChangeArrowheads="1"/>
          </p:cNvSpPr>
          <p:nvPr/>
        </p:nvSpPr>
        <p:spPr bwMode="auto">
          <a:xfrm>
            <a:off x="2065514" y="3281152"/>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Tree>
    <p:extLst>
      <p:ext uri="{BB962C8B-B14F-4D97-AF65-F5344CB8AC3E}">
        <p14:creationId xmlns:p14="http://schemas.microsoft.com/office/powerpoint/2010/main" val="6966961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强化学习在行为的空间搜索</a:t>
            </a:r>
            <a:endParaRPr lang="en-US" dirty="0"/>
          </a:p>
        </p:txBody>
      </p:sp>
      <p:pic>
        <p:nvPicPr>
          <p:cNvPr id="2050" name="Picture 2" descr="https://ask.qcloudimg.com/http-save/yehe-1754229/umgaz4rugs.png?imageView2/2/w/1620"/>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592236"/>
            <a:ext cx="10515600" cy="28181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9530911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Algorithm</a:t>
            </a:r>
            <a:endParaRPr lang="zh-CN" altLang="en-US"/>
          </a:p>
        </p:txBody>
      </p:sp>
      <p:sp>
        <p:nvSpPr>
          <p:cNvPr id="3" name="内容占位符 2"/>
          <p:cNvSpPr>
            <a:spLocks noGrp="1"/>
          </p:cNvSpPr>
          <p:nvPr>
            <p:ph idx="1"/>
          </p:nvPr>
        </p:nvSpPr>
        <p:spPr/>
        <p:txBody>
          <a:bodyPr/>
          <a:lstStyle/>
          <a:p>
            <a:endParaRPr lang="zh-CN" altLang="en-US"/>
          </a:p>
        </p:txBody>
      </p:sp>
      <p:pic>
        <p:nvPicPr>
          <p:cNvPr id="4" name="图片 3"/>
          <p:cNvPicPr>
            <a:picLocks noChangeAspect="1"/>
          </p:cNvPicPr>
          <p:nvPr/>
        </p:nvPicPr>
        <p:blipFill>
          <a:blip r:embed="rId3"/>
          <a:stretch>
            <a:fillRect/>
          </a:stretch>
        </p:blipFill>
        <p:spPr>
          <a:xfrm>
            <a:off x="739368" y="1690688"/>
            <a:ext cx="10713263" cy="3397159"/>
          </a:xfrm>
          <a:prstGeom prst="rect">
            <a:avLst/>
          </a:prstGeom>
        </p:spPr>
      </p:pic>
    </p:spTree>
    <p:extLst>
      <p:ext uri="{BB962C8B-B14F-4D97-AF65-F5344CB8AC3E}">
        <p14:creationId xmlns:p14="http://schemas.microsoft.com/office/powerpoint/2010/main" val="17303153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zh-CN" altLang="en-US"/>
          </a:p>
        </p:txBody>
      </p:sp>
      <p:sp>
        <p:nvSpPr>
          <p:cNvPr id="3" name="内容占位符 2"/>
          <p:cNvSpPr>
            <a:spLocks noGrp="1"/>
          </p:cNvSpPr>
          <p:nvPr>
            <p:ph idx="1"/>
          </p:nvPr>
        </p:nvSpPr>
        <p:spPr/>
        <p:txBody>
          <a:bodyPr/>
          <a:lstStyle/>
          <a:p>
            <a:r>
              <a:rPr lang="zh-CN" altLang="zh-CN"/>
              <a:t>遗传算法需要非常大的计算资源，这使得直接对</a:t>
            </a:r>
            <a:r>
              <a:rPr lang="en-US" altLang="zh-CN"/>
              <a:t>ILSVRC2012</a:t>
            </a:r>
            <a:r>
              <a:rPr lang="zh-CN" altLang="zh-CN"/>
              <a:t>这样的大规模数据集进行评估非常困难。</a:t>
            </a:r>
          </a:p>
          <a:p>
            <a:r>
              <a:rPr lang="zh-CN" altLang="zh-CN"/>
              <a:t>策略是在一个小数据集</a:t>
            </a:r>
            <a:r>
              <a:rPr lang="en-US" altLang="zh-CN"/>
              <a:t>CIFAR10</a:t>
            </a:r>
            <a:r>
              <a:rPr lang="zh-CN" altLang="zh-CN"/>
              <a:t>上探索</a:t>
            </a:r>
            <a:r>
              <a:rPr lang="zh-CN" altLang="en-US"/>
              <a:t>高效</a:t>
            </a:r>
            <a:r>
              <a:rPr lang="zh-CN" altLang="zh-CN"/>
              <a:t>的网络结构，然后将这些结构</a:t>
            </a:r>
            <a:r>
              <a:rPr lang="zh-CN" altLang="en-US"/>
              <a:t>迁移</a:t>
            </a:r>
            <a:r>
              <a:rPr lang="zh-CN" altLang="zh-CN"/>
              <a:t>到大规模</a:t>
            </a:r>
            <a:r>
              <a:rPr lang="zh-CN" altLang="en-US"/>
              <a:t>数据集</a:t>
            </a:r>
            <a:r>
              <a:rPr lang="zh-CN" altLang="zh-CN"/>
              <a:t>中。</a:t>
            </a:r>
            <a:endParaRPr lang="en-US" altLang="zh-CN"/>
          </a:p>
          <a:p>
            <a:r>
              <a:rPr lang="zh-CN" altLang="en-US"/>
              <a:t>参数</a:t>
            </a:r>
            <a:endParaRPr lang="en-US" altLang="zh-CN"/>
          </a:p>
          <a:p>
            <a:pPr lvl="1"/>
            <a:r>
              <a:rPr lang="en-US" altLang="zh-CN"/>
              <a:t>S=3</a:t>
            </a:r>
          </a:p>
          <a:p>
            <a:pPr lvl="1"/>
            <a:r>
              <a:rPr lang="zh-CN" altLang="en-US"/>
              <a:t>（</a:t>
            </a:r>
            <a:r>
              <a:rPr lang="en-US" altLang="zh-CN"/>
              <a:t>K1,K2,K3</a:t>
            </a:r>
            <a:r>
              <a:rPr lang="zh-CN" altLang="en-US"/>
              <a:t>）</a:t>
            </a:r>
            <a:r>
              <a:rPr lang="en-US" altLang="zh-CN"/>
              <a:t>=</a:t>
            </a:r>
            <a:r>
              <a:rPr lang="zh-CN" altLang="en-US"/>
              <a:t>（</a:t>
            </a:r>
            <a:r>
              <a:rPr lang="en-US" altLang="zh-CN"/>
              <a:t>3,4,5</a:t>
            </a:r>
            <a:r>
              <a:rPr lang="zh-CN" altLang="en-US"/>
              <a:t>）</a:t>
            </a:r>
            <a:endParaRPr lang="en-US" altLang="zh-CN"/>
          </a:p>
          <a:p>
            <a:pPr lvl="1"/>
            <a:r>
              <a:rPr lang="en-US" altLang="zh-CN"/>
              <a:t>L=19</a:t>
            </a:r>
          </a:p>
          <a:p>
            <a:pPr lvl="1"/>
            <a:r>
              <a:rPr lang="en-US" altLang="zh-CN"/>
              <a:t>N=20</a:t>
            </a:r>
          </a:p>
          <a:p>
            <a:pPr lvl="1"/>
            <a:r>
              <a:rPr lang="en-US" altLang="zh-CN"/>
              <a:t>T=50</a:t>
            </a:r>
          </a:p>
        </p:txBody>
      </p:sp>
    </p:spTree>
    <p:extLst>
      <p:ext uri="{BB962C8B-B14F-4D97-AF65-F5344CB8AC3E}">
        <p14:creationId xmlns:p14="http://schemas.microsoft.com/office/powerpoint/2010/main" val="287789046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zh-CN" altLang="en-US"/>
          </a:p>
        </p:txBody>
      </p:sp>
      <p:sp>
        <p:nvSpPr>
          <p:cNvPr id="3" name="内容占位符 2"/>
          <p:cNvSpPr>
            <a:spLocks noGrp="1"/>
          </p:cNvSpPr>
          <p:nvPr>
            <p:ph idx="1"/>
          </p:nvPr>
        </p:nvSpPr>
        <p:spPr>
          <a:xfrm>
            <a:off x="838200" y="1825625"/>
            <a:ext cx="6437811" cy="4351338"/>
          </a:xfrm>
        </p:spPr>
        <p:txBody>
          <a:bodyPr>
            <a:normAutofit lnSpcReduction="10000"/>
          </a:bodyPr>
          <a:lstStyle/>
          <a:p>
            <a:r>
              <a:rPr lang="zh-CN" altLang="en-US"/>
              <a:t>右图显示了两个最好的网络学习结果</a:t>
            </a:r>
            <a:endParaRPr lang="en-US" altLang="zh-CN"/>
          </a:p>
          <a:p>
            <a:endParaRPr lang="en-US" altLang="zh-CN"/>
          </a:p>
          <a:p>
            <a:r>
              <a:rPr lang="zh-CN" altLang="zh-CN"/>
              <a:t>遗传算法</a:t>
            </a:r>
            <a:r>
              <a:rPr lang="zh-CN" altLang="en-US"/>
              <a:t>能够</a:t>
            </a:r>
            <a:r>
              <a:rPr lang="zh-CN" altLang="zh-CN"/>
              <a:t>学习</a:t>
            </a:r>
            <a:r>
              <a:rPr lang="zh-CN" altLang="en-US"/>
              <a:t>到</a:t>
            </a:r>
            <a:r>
              <a:rPr lang="zh-CN" altLang="zh-CN"/>
              <a:t>一些手工设计</a:t>
            </a:r>
            <a:r>
              <a:rPr lang="zh-CN" altLang="en-US"/>
              <a:t>的</a:t>
            </a:r>
            <a:r>
              <a:rPr lang="zh-CN" altLang="zh-CN"/>
              <a:t>结构</a:t>
            </a:r>
            <a:r>
              <a:rPr lang="en-US" altLang="zh-CN"/>
              <a:t>,</a:t>
            </a:r>
            <a:r>
              <a:rPr lang="zh-CN" altLang="zh-CN"/>
              <a:t>如</a:t>
            </a:r>
            <a:r>
              <a:rPr lang="en-US" altLang="zh-CN"/>
              <a:t>:</a:t>
            </a:r>
          </a:p>
          <a:p>
            <a:pPr lvl="1"/>
            <a:r>
              <a:rPr lang="en-US" altLang="zh-CN"/>
              <a:t>Chain-Shaped networks</a:t>
            </a:r>
          </a:p>
          <a:p>
            <a:pPr lvl="1"/>
            <a:r>
              <a:rPr lang="en-US" altLang="zh-CN"/>
              <a:t>Multiple-path networks</a:t>
            </a:r>
          </a:p>
          <a:p>
            <a:pPr lvl="1"/>
            <a:r>
              <a:rPr lang="en-US" altLang="zh-CN"/>
              <a:t>Highway networks</a:t>
            </a:r>
          </a:p>
          <a:p>
            <a:pPr lvl="1"/>
            <a:endParaRPr lang="en-US" altLang="zh-CN"/>
          </a:p>
          <a:p>
            <a:r>
              <a:rPr lang="zh-CN" altLang="zh-CN"/>
              <a:t>这两个网络由独立的</a:t>
            </a:r>
            <a:r>
              <a:rPr lang="zh-CN" altLang="en-US"/>
              <a:t>遗传算法</a:t>
            </a:r>
            <a:r>
              <a:rPr lang="zh-CN" altLang="zh-CN"/>
              <a:t>获得</a:t>
            </a:r>
            <a:r>
              <a:rPr lang="en-US" altLang="zh-CN"/>
              <a:t>,</a:t>
            </a:r>
            <a:r>
              <a:rPr lang="zh-CN" altLang="zh-CN"/>
              <a:t>但有点相似</a:t>
            </a:r>
            <a:r>
              <a:rPr lang="en-US" altLang="zh-CN"/>
              <a:t>,</a:t>
            </a:r>
            <a:r>
              <a:rPr lang="zh-CN" altLang="zh-CN"/>
              <a:t>这表明遗传过程通常收敛于类似的网络结构。</a:t>
            </a:r>
          </a:p>
          <a:p>
            <a:endParaRPr lang="en-US" altLang="zh-CN"/>
          </a:p>
        </p:txBody>
      </p:sp>
      <p:pic>
        <p:nvPicPr>
          <p:cNvPr id="4" name="图片 3"/>
          <p:cNvPicPr/>
          <p:nvPr/>
        </p:nvPicPr>
        <p:blipFill rotWithShape="1">
          <a:blip r:embed="rId2"/>
          <a:srcRect b="12075"/>
          <a:stretch/>
        </p:blipFill>
        <p:spPr>
          <a:xfrm>
            <a:off x="7428411" y="0"/>
            <a:ext cx="4328159" cy="6858000"/>
          </a:xfrm>
          <a:prstGeom prst="rect">
            <a:avLst/>
          </a:prstGeom>
        </p:spPr>
      </p:pic>
    </p:spTree>
    <p:extLst>
      <p:ext uri="{BB962C8B-B14F-4D97-AF65-F5344CB8AC3E}">
        <p14:creationId xmlns:p14="http://schemas.microsoft.com/office/powerpoint/2010/main" val="20229215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zh-CN" altLang="en-US"/>
          </a:p>
        </p:txBody>
      </p:sp>
      <p:sp>
        <p:nvSpPr>
          <p:cNvPr id="3" name="内容占位符 2"/>
          <p:cNvSpPr>
            <a:spLocks noGrp="1"/>
          </p:cNvSpPr>
          <p:nvPr>
            <p:ph idx="1"/>
          </p:nvPr>
        </p:nvSpPr>
        <p:spPr>
          <a:xfrm>
            <a:off x="838200" y="1825625"/>
            <a:ext cx="5872706" cy="4351338"/>
          </a:xfrm>
        </p:spPr>
        <p:txBody>
          <a:bodyPr/>
          <a:lstStyle/>
          <a:p>
            <a:r>
              <a:rPr lang="zh-CN" altLang="en-US"/>
              <a:t>小规模数据集迁移实验</a:t>
            </a:r>
            <a:endParaRPr lang="en-US" altLang="zh-CN"/>
          </a:p>
          <a:p>
            <a:pPr lvl="1"/>
            <a:r>
              <a:rPr lang="en-US" altLang="zh-CN"/>
              <a:t>CIFAR10, CIFAR100</a:t>
            </a:r>
            <a:r>
              <a:rPr lang="zh-CN" altLang="zh-CN"/>
              <a:t>和</a:t>
            </a:r>
            <a:r>
              <a:rPr lang="en-US" altLang="zh-CN"/>
              <a:t>SVHN</a:t>
            </a:r>
          </a:p>
          <a:p>
            <a:r>
              <a:rPr lang="zh-CN" altLang="zh-CN"/>
              <a:t>识别</a:t>
            </a:r>
            <a:r>
              <a:rPr lang="zh-CN" altLang="en-US"/>
              <a:t>准确率随着</a:t>
            </a:r>
            <a:r>
              <a:rPr lang="zh-CN" altLang="zh-CN"/>
              <a:t>遗传过程</a:t>
            </a:r>
            <a:r>
              <a:rPr lang="zh-CN" altLang="en-US"/>
              <a:t>迭代次数增加而</a:t>
            </a:r>
            <a:r>
              <a:rPr lang="zh-CN" altLang="zh-CN"/>
              <a:t>提高</a:t>
            </a:r>
            <a:endParaRPr lang="en-US" altLang="zh-CN"/>
          </a:p>
          <a:p>
            <a:r>
              <a:rPr lang="zh-CN" altLang="zh-CN"/>
              <a:t>虽然</a:t>
            </a:r>
            <a:r>
              <a:rPr lang="zh-CN" altLang="en-US"/>
              <a:t>准确率</a:t>
            </a:r>
            <a:r>
              <a:rPr lang="zh-CN" altLang="zh-CN"/>
              <a:t>低于一些最先进的</a:t>
            </a:r>
            <a:r>
              <a:rPr lang="zh-CN" altLang="en-US"/>
              <a:t>方法</a:t>
            </a:r>
            <a:r>
              <a:rPr lang="en-US" altLang="zh-CN"/>
              <a:t>[16][15]</a:t>
            </a:r>
            <a:r>
              <a:rPr lang="zh-CN" altLang="zh-CN"/>
              <a:t>，但这些网络要深得多</a:t>
            </a:r>
            <a:r>
              <a:rPr lang="zh-CN" altLang="en-US"/>
              <a:t>（约</a:t>
            </a:r>
            <a:r>
              <a:rPr lang="en-US" altLang="zh-CN"/>
              <a:t>40-100</a:t>
            </a:r>
            <a:r>
              <a:rPr lang="zh-CN" altLang="en-US"/>
              <a:t>层，</a:t>
            </a:r>
            <a:r>
              <a:rPr lang="en-US" altLang="zh-CN"/>
              <a:t>GeNet#1</a:t>
            </a:r>
            <a:r>
              <a:rPr lang="zh-CN" altLang="en-US"/>
              <a:t>、</a:t>
            </a:r>
            <a:r>
              <a:rPr lang="en-US" altLang="zh-CN"/>
              <a:t>GeNet#2</a:t>
            </a:r>
            <a:r>
              <a:rPr lang="zh-CN" altLang="en-US"/>
              <a:t>只有</a:t>
            </a:r>
            <a:r>
              <a:rPr lang="en-US" altLang="zh-CN"/>
              <a:t>17</a:t>
            </a:r>
            <a:r>
              <a:rPr lang="zh-CN" altLang="en-US"/>
              <a:t>层</a:t>
            </a:r>
            <a:r>
              <a:rPr lang="en-US" altLang="zh-CN"/>
              <a:t> </a:t>
            </a:r>
            <a:r>
              <a:rPr lang="zh-CN" altLang="en-US"/>
              <a:t>）</a:t>
            </a:r>
            <a:endParaRPr lang="en-US" altLang="zh-CN"/>
          </a:p>
        </p:txBody>
      </p:sp>
      <p:pic>
        <p:nvPicPr>
          <p:cNvPr id="4" name="图片 3"/>
          <p:cNvPicPr/>
          <p:nvPr/>
        </p:nvPicPr>
        <p:blipFill>
          <a:blip r:embed="rId2"/>
          <a:stretch>
            <a:fillRect/>
          </a:stretch>
        </p:blipFill>
        <p:spPr>
          <a:xfrm>
            <a:off x="6710906" y="365125"/>
            <a:ext cx="5481094" cy="6014494"/>
          </a:xfrm>
          <a:prstGeom prst="rect">
            <a:avLst/>
          </a:prstGeom>
        </p:spPr>
      </p:pic>
    </p:spTree>
    <p:extLst>
      <p:ext uri="{BB962C8B-B14F-4D97-AF65-F5344CB8AC3E}">
        <p14:creationId xmlns:p14="http://schemas.microsoft.com/office/powerpoint/2010/main" val="16654123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Experiments</a:t>
            </a:r>
            <a:endParaRPr lang="zh-CN" altLang="en-US"/>
          </a:p>
        </p:txBody>
      </p:sp>
      <p:sp>
        <p:nvSpPr>
          <p:cNvPr id="3" name="内容占位符 2"/>
          <p:cNvSpPr>
            <a:spLocks noGrp="1"/>
          </p:cNvSpPr>
          <p:nvPr>
            <p:ph idx="1"/>
          </p:nvPr>
        </p:nvSpPr>
        <p:spPr>
          <a:xfrm>
            <a:off x="838200" y="2059918"/>
            <a:ext cx="4739640" cy="4351338"/>
          </a:xfrm>
        </p:spPr>
        <p:txBody>
          <a:bodyPr/>
          <a:lstStyle/>
          <a:p>
            <a:r>
              <a:rPr lang="zh-CN" altLang="en-US"/>
              <a:t>大规模数据集迁移实验</a:t>
            </a:r>
            <a:endParaRPr lang="en-US" altLang="zh-CN"/>
          </a:p>
          <a:p>
            <a:pPr lvl="1"/>
            <a:r>
              <a:rPr lang="en-US" altLang="zh-CN"/>
              <a:t>ILSVRC2012</a:t>
            </a:r>
            <a:r>
              <a:rPr lang="zh-CN" altLang="en-US"/>
              <a:t>数据集</a:t>
            </a:r>
            <a:endParaRPr lang="en-US" altLang="zh-CN"/>
          </a:p>
          <a:p>
            <a:pPr marL="457200" lvl="1" indent="0">
              <a:buNone/>
            </a:pPr>
            <a:endParaRPr lang="en-US" altLang="zh-CN"/>
          </a:p>
          <a:p>
            <a:r>
              <a:rPr lang="zh-CN" altLang="zh-CN"/>
              <a:t>与</a:t>
            </a:r>
            <a:r>
              <a:rPr lang="en-US" altLang="zh-CN"/>
              <a:t>VGGNet-16</a:t>
            </a:r>
            <a:r>
              <a:rPr lang="zh-CN" altLang="zh-CN"/>
              <a:t>和</a:t>
            </a:r>
            <a:r>
              <a:rPr lang="en-US" altLang="zh-CN"/>
              <a:t>VGGNet-19</a:t>
            </a:r>
            <a:r>
              <a:rPr lang="zh-CN" altLang="zh-CN"/>
              <a:t>相比，</a:t>
            </a:r>
            <a:r>
              <a:rPr lang="zh-CN" altLang="en-US"/>
              <a:t>学习到</a:t>
            </a:r>
            <a:r>
              <a:rPr lang="zh-CN" altLang="zh-CN"/>
              <a:t>的模型具有更好的性能</a:t>
            </a:r>
            <a:endParaRPr lang="en-US" altLang="zh-CN"/>
          </a:p>
        </p:txBody>
      </p:sp>
      <p:pic>
        <p:nvPicPr>
          <p:cNvPr id="4" name="图片 3"/>
          <p:cNvPicPr>
            <a:picLocks noChangeAspect="1"/>
          </p:cNvPicPr>
          <p:nvPr/>
        </p:nvPicPr>
        <p:blipFill>
          <a:blip r:embed="rId2"/>
          <a:stretch>
            <a:fillRect/>
          </a:stretch>
        </p:blipFill>
        <p:spPr>
          <a:xfrm>
            <a:off x="5577840" y="1342300"/>
            <a:ext cx="6050147" cy="4091781"/>
          </a:xfrm>
          <a:prstGeom prst="rect">
            <a:avLst/>
          </a:prstGeom>
        </p:spPr>
      </p:pic>
    </p:spTree>
    <p:extLst>
      <p:ext uri="{BB962C8B-B14F-4D97-AF65-F5344CB8AC3E}">
        <p14:creationId xmlns:p14="http://schemas.microsoft.com/office/powerpoint/2010/main" val="185052585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缺点</a:t>
            </a:r>
          </a:p>
        </p:txBody>
      </p:sp>
      <p:sp>
        <p:nvSpPr>
          <p:cNvPr id="3" name="内容占位符 2"/>
          <p:cNvSpPr>
            <a:spLocks noGrp="1"/>
          </p:cNvSpPr>
          <p:nvPr>
            <p:ph idx="1"/>
          </p:nvPr>
        </p:nvSpPr>
        <p:spPr/>
        <p:txBody>
          <a:bodyPr/>
          <a:lstStyle/>
          <a:p>
            <a:r>
              <a:rPr lang="zh-CN" altLang="en-US"/>
              <a:t>首先</a:t>
            </a:r>
            <a:r>
              <a:rPr lang="en-US" altLang="zh-CN"/>
              <a:t>,</a:t>
            </a:r>
            <a:r>
              <a:rPr lang="zh-CN" altLang="en-US"/>
              <a:t>大量的网络结构仍然未被探索</a:t>
            </a:r>
            <a:r>
              <a:rPr lang="en-US" altLang="zh-CN"/>
              <a:t>,</a:t>
            </a:r>
            <a:r>
              <a:rPr lang="zh-CN" altLang="en-US"/>
              <a:t>包括一些像</a:t>
            </a:r>
            <a:r>
              <a:rPr lang="en-US" altLang="zh-CN"/>
              <a:t>Maxout</a:t>
            </a:r>
            <a:r>
              <a:rPr lang="zh-CN" altLang="en-US"/>
              <a:t>、通道连接这样的新模块，并未将多尺度引入卷积。</a:t>
            </a:r>
            <a:endParaRPr lang="en-US" altLang="zh-CN"/>
          </a:p>
          <a:p>
            <a:endParaRPr lang="en-US" altLang="zh-CN"/>
          </a:p>
          <a:p>
            <a:r>
              <a:rPr lang="zh-CN" altLang="en-US"/>
              <a:t>在目前的工作中</a:t>
            </a:r>
            <a:r>
              <a:rPr lang="en-US" altLang="zh-CN"/>
              <a:t>,</a:t>
            </a:r>
            <a:r>
              <a:rPr lang="zh-CN" altLang="en-US"/>
              <a:t>遗传算法只用于探索网络结构</a:t>
            </a:r>
            <a:r>
              <a:rPr lang="en-US" altLang="zh-CN"/>
              <a:t>,</a:t>
            </a:r>
            <a:r>
              <a:rPr lang="zh-CN" altLang="en-US"/>
              <a:t>而网络训练过程是分开执行的。可以考虑将遗传算法与网络结构和权重同时结合起来。</a:t>
            </a:r>
          </a:p>
        </p:txBody>
      </p:sp>
    </p:spTree>
    <p:extLst>
      <p:ext uri="{BB962C8B-B14F-4D97-AF65-F5344CB8AC3E}">
        <p14:creationId xmlns:p14="http://schemas.microsoft.com/office/powerpoint/2010/main" val="180768207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论文介绍</a:t>
            </a:r>
            <a:endParaRPr lang="en-US" altLang="zh-CN"/>
          </a:p>
        </p:txBody>
      </p:sp>
      <p:sp>
        <p:nvSpPr>
          <p:cNvPr id="3" name="内容占位符 2"/>
          <p:cNvSpPr>
            <a:spLocks noGrp="1"/>
          </p:cNvSpPr>
          <p:nvPr>
            <p:ph idx="1"/>
          </p:nvPr>
        </p:nvSpPr>
        <p:spPr/>
        <p:txBody>
          <a:bodyPr/>
          <a:lstStyle/>
          <a:p>
            <a:r>
              <a:rPr lang="zh-CN" altLang="en-US">
                <a:sym typeface="+mn-ea"/>
              </a:rPr>
              <a:t>Bannister C A, Halcox J P, Currie C J, et al. A genetic programming approach to development of clinical prediction models: A case study in symptomatic cardiovascular disease[J]. PloS one, 2018, 13(9): e0202685.</a:t>
            </a:r>
            <a:endParaRPr lang="zh-CN" altLang="en-US"/>
          </a:p>
          <a:p>
            <a:endParaRPr lang="zh-CN" altLang="en-US"/>
          </a:p>
        </p:txBody>
      </p:sp>
      <p:sp>
        <p:nvSpPr>
          <p:cNvPr id="4" name="TextBox 3">
            <a:extLst>
              <a:ext uri="{FF2B5EF4-FFF2-40B4-BE49-F238E27FC236}">
                <a16:creationId xmlns:a16="http://schemas.microsoft.com/office/drawing/2014/main" id="{2D851C3F-A5E7-484B-8562-AC441921CC82}"/>
              </a:ext>
            </a:extLst>
          </p:cNvPr>
          <p:cNvSpPr txBox="1"/>
          <p:nvPr/>
        </p:nvSpPr>
        <p:spPr>
          <a:xfrm>
            <a:off x="509047" y="311705"/>
            <a:ext cx="986672" cy="369332"/>
          </a:xfrm>
          <a:prstGeom prst="rect">
            <a:avLst/>
          </a:prstGeom>
          <a:noFill/>
        </p:spPr>
        <p:txBody>
          <a:bodyPr wrap="square" rtlCol="0">
            <a:spAutoFit/>
          </a:bodyPr>
          <a:lstStyle/>
          <a:p>
            <a:r>
              <a:rPr lang="zh-CN" altLang="en-US" dirty="0"/>
              <a:t>董建洲</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论文背景</a:t>
            </a:r>
            <a:endParaRPr lang="en-US" altLang="zh-CN"/>
          </a:p>
        </p:txBody>
      </p:sp>
      <p:sp>
        <p:nvSpPr>
          <p:cNvPr id="3" name="内容占位符 2"/>
          <p:cNvSpPr>
            <a:spLocks noGrp="1"/>
          </p:cNvSpPr>
          <p:nvPr>
            <p:ph idx="1"/>
          </p:nvPr>
        </p:nvSpPr>
        <p:spPr/>
        <p:txBody>
          <a:bodyPr/>
          <a:lstStyle/>
          <a:p>
            <a:r>
              <a:rPr lang="zh-CN" altLang="en-US"/>
              <a:t>遗传编程（GP）是一种能够识别大型数据集中复杂的非线性模式的进化计算方法。尽管GP相对于更典型的，频繁的统计方法方法具有潜在的优势，但其在生存分析中的应用至少是罕见的。本研究的目的是确定GP用于临床预测模型自动开发的效用。</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论文方法</a:t>
            </a:r>
          </a:p>
        </p:txBody>
      </p:sp>
      <p:sp>
        <p:nvSpPr>
          <p:cNvPr id="3" name="内容占位符 2"/>
          <p:cNvSpPr>
            <a:spLocks noGrp="1"/>
          </p:cNvSpPr>
          <p:nvPr>
            <p:ph idx="1"/>
          </p:nvPr>
        </p:nvSpPr>
        <p:spPr/>
        <p:txBody>
          <a:bodyPr/>
          <a:lstStyle/>
          <a:p>
            <a:r>
              <a:rPr lang="zh-CN" altLang="en-US"/>
              <a:t>论文使用来自SMART研究的数据，对心血管风险评分的发展和表现，将GP与常用的Cox回归技术进行了比较，该研究是对症状性心血管疾病患者的前瞻性研究。复合终点是心血管死亡，非致命性中风和心肌梗塞。共有3,873名年龄在19-82岁的患者参加了1996 - 2006年的研究。队列以70:30的比例被分成派生和验证集。推导集用于GP和Cox回归模型的开发。然后使用这些模型预测t = 1,3和5年的离散危险度。两种模型的预测能力根据其风险辨别和使用验证集的校准进行评估。</a:t>
            </a: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论文结果</a:t>
            </a:r>
          </a:p>
        </p:txBody>
      </p:sp>
      <p:sp>
        <p:nvSpPr>
          <p:cNvPr id="3" name="内容占位符 2"/>
          <p:cNvSpPr>
            <a:spLocks noGrp="1"/>
          </p:cNvSpPr>
          <p:nvPr>
            <p:ph idx="1"/>
          </p:nvPr>
        </p:nvSpPr>
        <p:spPr/>
        <p:txBody>
          <a:bodyPr/>
          <a:lstStyle/>
          <a:p>
            <a:r>
              <a:rPr lang="zh-CN" altLang="en-US"/>
              <a:t>这两种模式具有可比性。在时间点t = 1,3和5年时，GP和Cox回归模型的C指数分别为0.59,0.69,0.64和0.66,0.70,0.70。在同一时间点，使用校准曲线评估的两个模型的校准和Hosmer-Lemeshow检验统计量的推广也具有可比性，但Cox模型更好地校准到验证数据。</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进化策略在产生行为的模型参数空间搜索</a:t>
            </a:r>
            <a:endParaRPr lang="en-US" dirty="0"/>
          </a:p>
        </p:txBody>
      </p:sp>
      <p:pic>
        <p:nvPicPr>
          <p:cNvPr id="1026" name="Picture 2" descr="https://openai.com/content/images/2017/03/evo.png"/>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838200" y="2581705"/>
            <a:ext cx="10515600" cy="28391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306013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论文结论</a:t>
            </a:r>
          </a:p>
        </p:txBody>
      </p:sp>
      <p:sp>
        <p:nvSpPr>
          <p:cNvPr id="3" name="内容占位符 2"/>
          <p:cNvSpPr>
            <a:spLocks noGrp="1"/>
          </p:cNvSpPr>
          <p:nvPr>
            <p:ph idx="1"/>
          </p:nvPr>
        </p:nvSpPr>
        <p:spPr/>
        <p:txBody>
          <a:bodyPr/>
          <a:lstStyle/>
          <a:p>
            <a:r>
              <a:rPr lang="zh-CN" altLang="en-US"/>
              <a:t>使用经验数据，我们证明GP自动开发的预测模型具有与手动调整的Cox回归相当的预测能力。GP模型更复杂，但它是以完全自动化的方式开发的，并且包含较少的协变量。此外，它不需要通常需要的专业知识来推导，从而减轻了知识瓶颈。总体而言，GP作为自动开发用于诊断和预后目的的临床预测模型的方法显示出相当大的潜力。</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主题：神经网络进化</a:t>
            </a:r>
            <a:r>
              <a:rPr lang="en-US" altLang="zh-CN" dirty="0"/>
              <a:t>(Neuroevolution)</a:t>
            </a:r>
            <a:endParaRPr lang="zh-CN" altLang="en-US" dirty="0"/>
          </a:p>
        </p:txBody>
      </p:sp>
      <p:sp>
        <p:nvSpPr>
          <p:cNvPr id="3" name="内容占位符 2"/>
          <p:cNvSpPr>
            <a:spLocks noGrp="1"/>
          </p:cNvSpPr>
          <p:nvPr>
            <p:ph idx="1"/>
          </p:nvPr>
        </p:nvSpPr>
        <p:spPr>
          <a:xfrm>
            <a:off x="838200" y="2274513"/>
            <a:ext cx="10515600" cy="4351338"/>
          </a:xfrm>
        </p:spPr>
        <p:txBody>
          <a:bodyPr/>
          <a:lstStyle/>
          <a:p>
            <a:pPr marL="0" indent="0">
              <a:buNone/>
            </a:pPr>
            <a:r>
              <a:rPr lang="zh-CN" altLang="en-US" dirty="0"/>
              <a:t>论文：</a:t>
            </a:r>
            <a:r>
              <a:rPr lang="en-US" altLang="zh-CN" dirty="0"/>
              <a:t>Efficient Evolution of Neural Network Topologies</a:t>
            </a:r>
            <a:endParaRPr lang="zh-CN" altLang="en-US" dirty="0"/>
          </a:p>
          <a:p>
            <a:pPr marL="0" indent="0">
              <a:buNone/>
            </a:pPr>
            <a:endParaRPr lang="zh-CN" altLang="en-US" dirty="0"/>
          </a:p>
        </p:txBody>
      </p:sp>
      <p:sp>
        <p:nvSpPr>
          <p:cNvPr id="4" name="TextBox 3">
            <a:extLst>
              <a:ext uri="{FF2B5EF4-FFF2-40B4-BE49-F238E27FC236}">
                <a16:creationId xmlns:a16="http://schemas.microsoft.com/office/drawing/2014/main" id="{2102B464-6FC5-46D7-A0C9-B1A91A51C9D8}"/>
              </a:ext>
            </a:extLst>
          </p:cNvPr>
          <p:cNvSpPr txBox="1"/>
          <p:nvPr/>
        </p:nvSpPr>
        <p:spPr>
          <a:xfrm>
            <a:off x="537327" y="306044"/>
            <a:ext cx="1216057" cy="369332"/>
          </a:xfrm>
          <a:prstGeom prst="rect">
            <a:avLst/>
          </a:prstGeom>
          <a:noFill/>
        </p:spPr>
        <p:txBody>
          <a:bodyPr wrap="square" rtlCol="0">
            <a:spAutoFit/>
          </a:bodyPr>
          <a:lstStyle/>
          <a:p>
            <a:r>
              <a:rPr lang="zh-CN" altLang="en-US" dirty="0"/>
              <a:t>胡荐苛</a:t>
            </a:r>
          </a:p>
        </p:txBody>
      </p:sp>
    </p:spTree>
    <p:extLst>
      <p:ext uri="{BB962C8B-B14F-4D97-AF65-F5344CB8AC3E}">
        <p14:creationId xmlns:p14="http://schemas.microsoft.com/office/powerpoint/2010/main" val="332700576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简介：</a:t>
            </a:r>
          </a:p>
        </p:txBody>
      </p:sp>
      <p:sp>
        <p:nvSpPr>
          <p:cNvPr id="3" name="内容占位符 2"/>
          <p:cNvSpPr>
            <a:spLocks noGrp="1"/>
          </p:cNvSpPr>
          <p:nvPr>
            <p:ph idx="1"/>
          </p:nvPr>
        </p:nvSpPr>
        <p:spPr/>
        <p:txBody>
          <a:bodyPr/>
          <a:lstStyle/>
          <a:p>
            <a:pPr marL="0" indent="0">
              <a:buNone/>
            </a:pPr>
            <a:r>
              <a:rPr lang="zh-CN" altLang="en-US" dirty="0"/>
              <a:t>神经网络进化可以看做生物进化算法与神经网络应用的结合。而本篇论文中介绍的</a:t>
            </a:r>
            <a:r>
              <a:rPr lang="en-US" altLang="zh-CN" dirty="0"/>
              <a:t>NEAT</a:t>
            </a:r>
            <a:r>
              <a:rPr lang="zh-CN" altLang="en-US" dirty="0"/>
              <a:t>算法，通过不断对全连接神经网络尝试变异，改变权重的同时也改变网络拓扑结构，按照“适者生存，不适者淘汰”的定律使网络得到进化。</a:t>
            </a:r>
          </a:p>
        </p:txBody>
      </p:sp>
    </p:spTree>
    <p:extLst>
      <p:ext uri="{BB962C8B-B14F-4D97-AF65-F5344CB8AC3E}">
        <p14:creationId xmlns:p14="http://schemas.microsoft.com/office/powerpoint/2010/main" val="354065462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NEAT</a:t>
            </a:r>
            <a:r>
              <a:rPr lang="zh-CN" altLang="en-US" dirty="0"/>
              <a:t>算法：</a:t>
            </a:r>
          </a:p>
        </p:txBody>
      </p:sp>
      <p:sp>
        <p:nvSpPr>
          <p:cNvPr id="3" name="内容占位符 2"/>
          <p:cNvSpPr>
            <a:spLocks noGrp="1"/>
          </p:cNvSpPr>
          <p:nvPr>
            <p:ph idx="1"/>
          </p:nvPr>
        </p:nvSpPr>
        <p:spPr>
          <a:xfrm>
            <a:off x="838200" y="1587731"/>
            <a:ext cx="10515600" cy="4589232"/>
          </a:xfrm>
        </p:spPr>
        <p:txBody>
          <a:bodyPr/>
          <a:lstStyle/>
          <a:p>
            <a:pPr marL="514350" indent="-514350">
              <a:buAutoNum type="arabicPeriod"/>
            </a:pPr>
            <a:r>
              <a:rPr lang="zh-CN" altLang="en-US" dirty="0"/>
              <a:t>基因编码</a:t>
            </a:r>
            <a:r>
              <a:rPr lang="en-US" altLang="zh-CN" dirty="0"/>
              <a:t>(coding)</a:t>
            </a:r>
          </a:p>
          <a:p>
            <a:pPr marL="0" indent="0">
              <a:buNone/>
            </a:pPr>
            <a:endParaRPr lang="zh-CN" altLang="en-US" dirty="0"/>
          </a:p>
        </p:txBody>
      </p:sp>
      <p:pic>
        <p:nvPicPr>
          <p:cNvPr id="4" name="图片 3"/>
          <p:cNvPicPr>
            <a:picLocks noChangeAspect="1"/>
          </p:cNvPicPr>
          <p:nvPr/>
        </p:nvPicPr>
        <p:blipFill>
          <a:blip r:embed="rId2"/>
          <a:stretch>
            <a:fillRect/>
          </a:stretch>
        </p:blipFill>
        <p:spPr>
          <a:xfrm>
            <a:off x="742169" y="2195513"/>
            <a:ext cx="5819775" cy="3981450"/>
          </a:xfrm>
          <a:prstGeom prst="rect">
            <a:avLst/>
          </a:prstGeom>
        </p:spPr>
      </p:pic>
      <p:sp>
        <p:nvSpPr>
          <p:cNvPr id="5" name="文本框 4"/>
          <p:cNvSpPr txBox="1"/>
          <p:nvPr/>
        </p:nvSpPr>
        <p:spPr>
          <a:xfrm>
            <a:off x="6841375" y="2053244"/>
            <a:ext cx="4231178" cy="1477328"/>
          </a:xfrm>
          <a:prstGeom prst="rect">
            <a:avLst/>
          </a:prstGeom>
          <a:noFill/>
        </p:spPr>
        <p:txBody>
          <a:bodyPr wrap="square" rtlCol="0">
            <a:spAutoFit/>
          </a:bodyPr>
          <a:lstStyle/>
          <a:p>
            <a:r>
              <a:rPr lang="zh-CN" altLang="en-US" dirty="0"/>
              <a:t>每一个基因配对</a:t>
            </a:r>
            <a:r>
              <a:rPr lang="en-US" altLang="zh-CN" dirty="0"/>
              <a:t>(Connect. Genes)</a:t>
            </a:r>
            <a:r>
              <a:rPr lang="zh-CN" altLang="en-US" dirty="0"/>
              <a:t>定义了节点之间的连接形式：从输入节点</a:t>
            </a:r>
            <a:r>
              <a:rPr lang="en-US" altLang="zh-CN" dirty="0"/>
              <a:t>(In)</a:t>
            </a:r>
            <a:r>
              <a:rPr lang="zh-CN" altLang="en-US" dirty="0"/>
              <a:t>到输出节点</a:t>
            </a:r>
            <a:r>
              <a:rPr lang="en-US" altLang="zh-CN" dirty="0"/>
              <a:t>(Out)</a:t>
            </a:r>
            <a:r>
              <a:rPr lang="zh-CN" altLang="en-US" dirty="0"/>
              <a:t>，链接的权重</a:t>
            </a:r>
            <a:r>
              <a:rPr lang="en-US" altLang="zh-CN" dirty="0"/>
              <a:t>(Weight)</a:t>
            </a:r>
            <a:r>
              <a:rPr lang="zh-CN" altLang="en-US" dirty="0"/>
              <a:t>；链接是否被使用</a:t>
            </a:r>
            <a:r>
              <a:rPr lang="en-US" altLang="zh-CN" dirty="0"/>
              <a:t>(Enabled or DISAB)</a:t>
            </a:r>
            <a:r>
              <a:rPr lang="zh-CN" altLang="en-US" dirty="0"/>
              <a:t>；唯一的标识号</a:t>
            </a:r>
            <a:r>
              <a:rPr lang="en-US" altLang="zh-CN" dirty="0"/>
              <a:t>(</a:t>
            </a:r>
            <a:r>
              <a:rPr lang="en-US" altLang="zh-CN" dirty="0" err="1"/>
              <a:t>Innov</a:t>
            </a:r>
            <a:r>
              <a:rPr lang="en-US" altLang="zh-CN" dirty="0"/>
              <a:t> ID)</a:t>
            </a:r>
            <a:endParaRPr lang="zh-CN" altLang="en-US" dirty="0"/>
          </a:p>
        </p:txBody>
      </p:sp>
    </p:spTree>
    <p:extLst>
      <p:ext uri="{BB962C8B-B14F-4D97-AF65-F5344CB8AC3E}">
        <p14:creationId xmlns:p14="http://schemas.microsoft.com/office/powerpoint/2010/main" val="390502549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838200" y="109364"/>
            <a:ext cx="10515600" cy="1325563"/>
          </a:xfrm>
        </p:spPr>
        <p:txBody>
          <a:bodyPr/>
          <a:lstStyle/>
          <a:p>
            <a:r>
              <a:rPr lang="en-US" altLang="zh-CN" dirty="0"/>
              <a:t>NEAT</a:t>
            </a:r>
            <a:r>
              <a:rPr lang="zh-CN" altLang="en-US" dirty="0"/>
              <a:t>算法：</a:t>
            </a:r>
          </a:p>
        </p:txBody>
      </p:sp>
      <p:sp>
        <p:nvSpPr>
          <p:cNvPr id="3" name="内容占位符 2"/>
          <p:cNvSpPr>
            <a:spLocks noGrp="1"/>
          </p:cNvSpPr>
          <p:nvPr>
            <p:ph idx="1"/>
          </p:nvPr>
        </p:nvSpPr>
        <p:spPr>
          <a:xfrm>
            <a:off x="838200" y="1305098"/>
            <a:ext cx="10515600" cy="4481167"/>
          </a:xfrm>
        </p:spPr>
        <p:txBody>
          <a:bodyPr/>
          <a:lstStyle/>
          <a:p>
            <a:pPr marL="514350" indent="-514350">
              <a:buAutoNum type="arabicPeriod" startAt="2"/>
            </a:pPr>
            <a:r>
              <a:rPr lang="zh-CN" altLang="en-US" dirty="0"/>
              <a:t>交叉配对</a:t>
            </a:r>
            <a:r>
              <a:rPr lang="en-US" altLang="zh-CN" dirty="0"/>
              <a:t>(Crossover)</a:t>
            </a:r>
          </a:p>
          <a:p>
            <a:pPr marL="0" indent="0">
              <a:buNone/>
            </a:pPr>
            <a:endParaRPr lang="en-US" altLang="zh-CN" dirty="0"/>
          </a:p>
        </p:txBody>
      </p:sp>
      <p:pic>
        <p:nvPicPr>
          <p:cNvPr id="4" name="图片 3"/>
          <p:cNvPicPr>
            <a:picLocks noChangeAspect="1"/>
          </p:cNvPicPr>
          <p:nvPr/>
        </p:nvPicPr>
        <p:blipFill>
          <a:blip r:embed="rId2"/>
          <a:stretch>
            <a:fillRect/>
          </a:stretch>
        </p:blipFill>
        <p:spPr>
          <a:xfrm>
            <a:off x="838200" y="1692740"/>
            <a:ext cx="4265815" cy="5013578"/>
          </a:xfrm>
          <a:prstGeom prst="rect">
            <a:avLst/>
          </a:prstGeom>
        </p:spPr>
      </p:pic>
      <p:sp>
        <p:nvSpPr>
          <p:cNvPr id="5" name="文本框 4"/>
          <p:cNvSpPr txBox="1"/>
          <p:nvPr/>
        </p:nvSpPr>
        <p:spPr>
          <a:xfrm>
            <a:off x="5993476" y="2111433"/>
            <a:ext cx="4605251" cy="646331"/>
          </a:xfrm>
          <a:prstGeom prst="rect">
            <a:avLst/>
          </a:prstGeom>
          <a:noFill/>
        </p:spPr>
        <p:txBody>
          <a:bodyPr wrap="square" rtlCol="0">
            <a:spAutoFit/>
          </a:bodyPr>
          <a:lstStyle/>
          <a:p>
            <a:r>
              <a:rPr lang="zh-CN" altLang="en-US" dirty="0"/>
              <a:t>不同的网络拓扑结构配对，保留双方都有的基因对，继承各自独有的基因对。</a:t>
            </a:r>
          </a:p>
        </p:txBody>
      </p:sp>
    </p:spTree>
    <p:extLst>
      <p:ext uri="{BB962C8B-B14F-4D97-AF65-F5344CB8AC3E}">
        <p14:creationId xmlns:p14="http://schemas.microsoft.com/office/powerpoint/2010/main" val="33027338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NEAT</a:t>
            </a:r>
            <a:r>
              <a:rPr lang="zh-CN" altLang="en-US" dirty="0"/>
              <a:t>算法：</a:t>
            </a:r>
          </a:p>
        </p:txBody>
      </p:sp>
      <p:sp>
        <p:nvSpPr>
          <p:cNvPr id="3" name="内容占位符 2"/>
          <p:cNvSpPr>
            <a:spLocks noGrp="1"/>
          </p:cNvSpPr>
          <p:nvPr>
            <p:ph idx="1"/>
          </p:nvPr>
        </p:nvSpPr>
        <p:spPr>
          <a:xfrm>
            <a:off x="838200" y="1690688"/>
            <a:ext cx="10515600" cy="4486275"/>
          </a:xfrm>
        </p:spPr>
        <p:txBody>
          <a:bodyPr/>
          <a:lstStyle/>
          <a:p>
            <a:pPr marL="0" indent="0">
              <a:buNone/>
            </a:pPr>
            <a:r>
              <a:rPr lang="en-US" altLang="zh-CN" dirty="0"/>
              <a:t>3. </a:t>
            </a:r>
            <a:r>
              <a:rPr lang="zh-CN" altLang="en-US" dirty="0"/>
              <a:t>基因突变</a:t>
            </a:r>
            <a:r>
              <a:rPr lang="en-US" altLang="zh-CN" dirty="0"/>
              <a:t>(Mutation)</a:t>
            </a:r>
            <a:endParaRPr lang="zh-CN" altLang="en-US" dirty="0"/>
          </a:p>
        </p:txBody>
      </p:sp>
      <p:pic>
        <p:nvPicPr>
          <p:cNvPr id="4" name="图片 3"/>
          <p:cNvPicPr>
            <a:picLocks noChangeAspect="1"/>
          </p:cNvPicPr>
          <p:nvPr/>
        </p:nvPicPr>
        <p:blipFill>
          <a:blip r:embed="rId2"/>
          <a:stretch>
            <a:fillRect/>
          </a:stretch>
        </p:blipFill>
        <p:spPr>
          <a:xfrm>
            <a:off x="779405" y="2192136"/>
            <a:ext cx="5495925" cy="4152900"/>
          </a:xfrm>
          <a:prstGeom prst="rect">
            <a:avLst/>
          </a:prstGeom>
        </p:spPr>
      </p:pic>
      <p:sp>
        <p:nvSpPr>
          <p:cNvPr id="6" name="文本框 5"/>
          <p:cNvSpPr txBox="1"/>
          <p:nvPr/>
        </p:nvSpPr>
        <p:spPr>
          <a:xfrm>
            <a:off x="6941127" y="1911927"/>
            <a:ext cx="4189615" cy="1754326"/>
          </a:xfrm>
          <a:prstGeom prst="rect">
            <a:avLst/>
          </a:prstGeom>
          <a:noFill/>
        </p:spPr>
        <p:txBody>
          <a:bodyPr wrap="square" rtlCol="0">
            <a:spAutoFit/>
          </a:bodyPr>
          <a:lstStyle/>
          <a:p>
            <a:r>
              <a:rPr lang="en-US" altLang="zh-CN" dirty="0"/>
              <a:t>NEAT</a:t>
            </a:r>
            <a:r>
              <a:rPr lang="zh-CN" altLang="en-US" dirty="0"/>
              <a:t>突变不仅改变网络的权重，还会改变网络的结构。结构突变包括新增链接和新增节点两种方式。新增节点是在原有链接上增加新的节点，原有链接将会被</a:t>
            </a:r>
            <a:r>
              <a:rPr lang="en-US" altLang="zh-CN" dirty="0"/>
              <a:t>disable</a:t>
            </a:r>
            <a:r>
              <a:rPr lang="zh-CN" altLang="en-US" dirty="0"/>
              <a:t>掉。每一次突变产生的基因</a:t>
            </a:r>
            <a:r>
              <a:rPr lang="en-US" altLang="zh-CN" dirty="0" err="1"/>
              <a:t>Innov</a:t>
            </a:r>
            <a:r>
              <a:rPr lang="en-US" altLang="zh-CN" dirty="0"/>
              <a:t> ID</a:t>
            </a:r>
            <a:r>
              <a:rPr lang="zh-CN" altLang="en-US" dirty="0"/>
              <a:t>都会依次递增。</a:t>
            </a:r>
          </a:p>
        </p:txBody>
      </p:sp>
    </p:spTree>
    <p:extLst>
      <p:ext uri="{BB962C8B-B14F-4D97-AF65-F5344CB8AC3E}">
        <p14:creationId xmlns:p14="http://schemas.microsoft.com/office/powerpoint/2010/main" val="2761470129"/>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NEAT</a:t>
            </a:r>
            <a:r>
              <a:rPr lang="zh-CN" altLang="en-US" dirty="0"/>
              <a:t>算法：</a:t>
            </a:r>
          </a:p>
        </p:txBody>
      </p:sp>
      <p:sp>
        <p:nvSpPr>
          <p:cNvPr id="3" name="内容占位符 2"/>
          <p:cNvSpPr>
            <a:spLocks noGrp="1"/>
          </p:cNvSpPr>
          <p:nvPr>
            <p:ph idx="1"/>
          </p:nvPr>
        </p:nvSpPr>
        <p:spPr/>
        <p:txBody>
          <a:bodyPr/>
          <a:lstStyle/>
          <a:p>
            <a:pPr marL="514350" indent="-514350">
              <a:buAutoNum type="arabicPeriod" startAt="4"/>
            </a:pPr>
            <a:r>
              <a:rPr lang="zh-CN" altLang="en-US" dirty="0"/>
              <a:t>物种进化</a:t>
            </a:r>
            <a:r>
              <a:rPr lang="en-US" altLang="zh-CN" dirty="0"/>
              <a:t>(Innovation)</a:t>
            </a:r>
          </a:p>
          <a:p>
            <a:pPr marL="0" indent="0">
              <a:buNone/>
            </a:pPr>
            <a:r>
              <a:rPr lang="zh-CN" altLang="en-US" sz="2400" dirty="0"/>
              <a:t>计算子孙的网络拓扑结构相似度并划分为不同的物种</a:t>
            </a:r>
            <a:r>
              <a:rPr lang="en-US" altLang="zh-CN" sz="2400" dirty="0"/>
              <a:t>(species)</a:t>
            </a:r>
            <a:r>
              <a:rPr lang="zh-CN" altLang="en-US" sz="2400" dirty="0"/>
              <a:t>，实现物种的多样性。通过评价函数计算各个物种的适应程度</a:t>
            </a:r>
            <a:r>
              <a:rPr lang="en-US" altLang="zh-CN" sz="2400" dirty="0"/>
              <a:t>(fitness)</a:t>
            </a:r>
            <a:r>
              <a:rPr lang="zh-CN" altLang="en-US" sz="2400" dirty="0"/>
              <a:t>，按照适者生存的规则在更适应的物种中继续繁衍实现进化。</a:t>
            </a:r>
            <a:endParaRPr lang="en-US" altLang="zh-CN" sz="2400" dirty="0"/>
          </a:p>
        </p:txBody>
      </p:sp>
    </p:spTree>
    <p:extLst>
      <p:ext uri="{BB962C8B-B14F-4D97-AF65-F5344CB8AC3E}">
        <p14:creationId xmlns:p14="http://schemas.microsoft.com/office/powerpoint/2010/main" val="25141786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NEAT</a:t>
            </a:r>
            <a:r>
              <a:rPr lang="zh-CN" altLang="en-US" dirty="0"/>
              <a:t>算法贡献：</a:t>
            </a:r>
          </a:p>
        </p:txBody>
      </p:sp>
      <p:sp>
        <p:nvSpPr>
          <p:cNvPr id="3" name="内容占位符 2"/>
          <p:cNvSpPr>
            <a:spLocks noGrp="1"/>
          </p:cNvSpPr>
          <p:nvPr>
            <p:ph idx="1"/>
          </p:nvPr>
        </p:nvSpPr>
        <p:spPr/>
        <p:txBody>
          <a:bodyPr/>
          <a:lstStyle/>
          <a:p>
            <a:pPr marL="514350" indent="-514350">
              <a:buAutoNum type="arabicPeriod"/>
            </a:pPr>
            <a:r>
              <a:rPr lang="zh-CN" altLang="en-US" dirty="0"/>
              <a:t>提出标记的方式实现不同网络拓扑结构的配对</a:t>
            </a:r>
            <a:endParaRPr lang="en-US" altLang="zh-CN" dirty="0"/>
          </a:p>
          <a:p>
            <a:pPr marL="514350" indent="-514350">
              <a:buAutoNum type="arabicPeriod"/>
            </a:pPr>
            <a:r>
              <a:rPr lang="zh-CN" altLang="en-US" dirty="0"/>
              <a:t>通过划分物种</a:t>
            </a:r>
            <a:r>
              <a:rPr lang="en-US" altLang="zh-CN" dirty="0"/>
              <a:t>(species)</a:t>
            </a:r>
            <a:r>
              <a:rPr lang="zh-CN" altLang="en-US" dirty="0"/>
              <a:t>在小范围内繁衍来保留进化成果</a:t>
            </a:r>
            <a:endParaRPr lang="en-US" altLang="zh-CN" dirty="0"/>
          </a:p>
          <a:p>
            <a:pPr marL="514350" indent="-514350">
              <a:buAutoNum type="arabicPeriod"/>
            </a:pPr>
            <a:r>
              <a:rPr lang="zh-CN" altLang="en-US" dirty="0"/>
              <a:t>从最小网络结构开始进化，只有必要时才会改变结构</a:t>
            </a:r>
          </a:p>
        </p:txBody>
      </p:sp>
    </p:spTree>
    <p:extLst>
      <p:ext uri="{BB962C8B-B14F-4D97-AF65-F5344CB8AC3E}">
        <p14:creationId xmlns:p14="http://schemas.microsoft.com/office/powerpoint/2010/main" val="10734810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168978" y="1983556"/>
            <a:ext cx="6318448" cy="1894362"/>
          </a:xfrm>
        </p:spPr>
        <p:txBody>
          <a:bodyPr>
            <a:normAutofit fontScale="90000"/>
          </a:bodyPr>
          <a:lstStyle/>
          <a:p>
            <a:r>
              <a:rPr lang="zh-CN" altLang="en-US" dirty="0"/>
              <a:t>合作协同进化算法解决作业调度问题</a:t>
            </a:r>
            <a:br>
              <a:rPr lang="en-US" altLang="zh-CN" dirty="0"/>
            </a:br>
            <a:r>
              <a:rPr lang="en-US" altLang="zh-CN" sz="2000" dirty="0">
                <a:latin typeface="Arial" pitchFamily="34" charset="0"/>
                <a:ea typeface="Arial Unicode MS" pitchFamily="34" charset="-122"/>
                <a:cs typeface="Arial" pitchFamily="34" charset="0"/>
              </a:rPr>
              <a:t>A Cooperative </a:t>
            </a:r>
            <a:r>
              <a:rPr lang="en-US" altLang="zh-CN" sz="2000" dirty="0" err="1">
                <a:latin typeface="Arial" pitchFamily="34" charset="0"/>
                <a:ea typeface="Arial Unicode MS" pitchFamily="34" charset="-122"/>
                <a:cs typeface="Arial" pitchFamily="34" charset="0"/>
              </a:rPr>
              <a:t>Coevolutionary</a:t>
            </a:r>
            <a:r>
              <a:rPr lang="en-US" altLang="zh-CN" sz="2000" dirty="0">
                <a:latin typeface="Arial" pitchFamily="34" charset="0"/>
                <a:ea typeface="Arial Unicode MS" pitchFamily="34" charset="-122"/>
                <a:cs typeface="Arial" pitchFamily="34" charset="0"/>
              </a:rPr>
              <a:t> Algorithm with Application to Job Shop Scheduling Problem</a:t>
            </a:r>
            <a:endParaRPr lang="zh-CN" altLang="en-US" dirty="0">
              <a:latin typeface="Arial" pitchFamily="34" charset="0"/>
              <a:ea typeface="Arial Unicode MS" pitchFamily="34" charset="-122"/>
              <a:cs typeface="Arial" pitchFamily="34" charset="0"/>
            </a:endParaRPr>
          </a:p>
        </p:txBody>
      </p:sp>
      <p:sp>
        <p:nvSpPr>
          <p:cNvPr id="3" name="副标题 2"/>
          <p:cNvSpPr>
            <a:spLocks noGrp="1"/>
          </p:cNvSpPr>
          <p:nvPr>
            <p:ph type="subTitle" idx="1"/>
          </p:nvPr>
        </p:nvSpPr>
        <p:spPr/>
        <p:txBody>
          <a:bodyPr/>
          <a:lstStyle/>
          <a:p>
            <a:endParaRPr lang="en-US" altLang="zh-CN" dirty="0"/>
          </a:p>
          <a:p>
            <a:r>
              <a:rPr lang="en-US" altLang="zh-CN" dirty="0"/>
              <a:t>21821117</a:t>
            </a:r>
          </a:p>
          <a:p>
            <a:r>
              <a:rPr lang="zh-CN" altLang="en-US" dirty="0"/>
              <a:t>贾程皓</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Job shop problem </a:t>
            </a:r>
            <a:r>
              <a:rPr lang="zh-CN" altLang="en-US" dirty="0"/>
              <a:t>（</a:t>
            </a:r>
            <a:r>
              <a:rPr lang="en-US" altLang="zh-CN" dirty="0"/>
              <a:t>JSP</a:t>
            </a:r>
            <a:r>
              <a:rPr lang="zh-CN" altLang="en-US" dirty="0"/>
              <a:t>）</a:t>
            </a:r>
          </a:p>
        </p:txBody>
      </p:sp>
      <p:sp>
        <p:nvSpPr>
          <p:cNvPr id="3" name="内容占位符 2"/>
          <p:cNvSpPr>
            <a:spLocks noGrp="1"/>
          </p:cNvSpPr>
          <p:nvPr>
            <p:ph sz="quarter" idx="1"/>
          </p:nvPr>
        </p:nvSpPr>
        <p:spPr/>
        <p:txBody>
          <a:bodyPr/>
          <a:lstStyle/>
          <a:p>
            <a:r>
              <a:rPr lang="zh-CN" altLang="en-US" dirty="0"/>
              <a:t>给定</a:t>
            </a:r>
            <a:r>
              <a:rPr lang="en-US" altLang="zh-CN" dirty="0"/>
              <a:t>n</a:t>
            </a:r>
            <a:r>
              <a:rPr lang="zh-CN" altLang="en-US" dirty="0"/>
              <a:t>个作业和</a:t>
            </a:r>
            <a:r>
              <a:rPr lang="en-US" altLang="zh-CN" dirty="0"/>
              <a:t>m</a:t>
            </a:r>
            <a:r>
              <a:rPr lang="zh-CN" altLang="en-US" dirty="0"/>
              <a:t>台机器，每项作业由一组有确定进行时间并且要在有限台机器完成的操作（</a:t>
            </a:r>
            <a:r>
              <a:rPr lang="en-US" altLang="zh-CN" dirty="0"/>
              <a:t>operations</a:t>
            </a:r>
            <a:r>
              <a:rPr lang="zh-CN" altLang="en-US" dirty="0"/>
              <a:t>）组成。目标是在约束条件下，确定每项</a:t>
            </a:r>
            <a:r>
              <a:rPr lang="en-US" altLang="zh-CN" dirty="0"/>
              <a:t>operation</a:t>
            </a:r>
            <a:r>
              <a:rPr lang="zh-CN" altLang="en-US" dirty="0"/>
              <a:t>的起始时间和结束时间，从而优化指标。</a:t>
            </a:r>
            <a:endParaRPr lang="en-US" altLang="zh-CN" dirty="0"/>
          </a:p>
          <a:p>
            <a:endParaRPr lang="en-US" altLang="zh-CN" dirty="0"/>
          </a:p>
          <a:p>
            <a:r>
              <a:rPr lang="zh-CN" altLang="en-US" dirty="0"/>
              <a:t>约束：</a:t>
            </a:r>
            <a:endParaRPr lang="en-US" altLang="zh-CN" dirty="0"/>
          </a:p>
          <a:p>
            <a:pPr lvl="1"/>
            <a:r>
              <a:rPr lang="zh-CN" altLang="en-US" dirty="0"/>
              <a:t>一项作业不能两次使用同一台机器</a:t>
            </a:r>
            <a:endParaRPr lang="en-US" altLang="zh-CN" dirty="0"/>
          </a:p>
          <a:p>
            <a:pPr lvl="1"/>
            <a:r>
              <a:rPr lang="zh-CN" altLang="en-US" dirty="0"/>
              <a:t>不同作业的</a:t>
            </a:r>
            <a:r>
              <a:rPr lang="en-US" altLang="zh-CN" dirty="0"/>
              <a:t>operation</a:t>
            </a:r>
            <a:r>
              <a:rPr lang="zh-CN" altLang="en-US" dirty="0"/>
              <a:t>之间没有偏向性</a:t>
            </a:r>
            <a:endParaRPr lang="en-US" altLang="zh-CN" dirty="0"/>
          </a:p>
          <a:p>
            <a:pPr lvl="1"/>
            <a:r>
              <a:rPr lang="zh-CN" altLang="en-US" dirty="0"/>
              <a:t>每台机器同一时间只能处理一个作业</a:t>
            </a:r>
            <a:endParaRPr lang="en-US" altLang="zh-CN" dirty="0"/>
          </a:p>
          <a:p>
            <a:pPr lvl="1">
              <a:buNone/>
            </a:pPr>
            <a:endParaRPr lang="en-US" altLang="zh-CN"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a:t>Evolution</a:t>
            </a:r>
            <a:r>
              <a:rPr lang="zh-CN" altLang="en-US" dirty="0"/>
              <a:t> </a:t>
            </a:r>
            <a:r>
              <a:rPr lang="en-US" altLang="zh-CN" dirty="0"/>
              <a:t>Strategies</a:t>
            </a:r>
            <a:endParaRPr lang="en-US" dirty="0"/>
          </a:p>
        </p:txBody>
      </p:sp>
      <p:pic>
        <p:nvPicPr>
          <p:cNvPr id="5" name="Content Placeholder 4"/>
          <p:cNvPicPr>
            <a:picLocks noGrp="1" noChangeAspect="1"/>
          </p:cNvPicPr>
          <p:nvPr>
            <p:ph idx="1"/>
          </p:nvPr>
        </p:nvPicPr>
        <p:blipFill>
          <a:blip r:embed="rId3"/>
          <a:stretch>
            <a:fillRect/>
          </a:stretch>
        </p:blipFill>
        <p:spPr>
          <a:xfrm>
            <a:off x="1104900" y="2883694"/>
            <a:ext cx="9982200" cy="2235200"/>
          </a:xfrm>
          <a:prstGeom prst="rect">
            <a:avLst/>
          </a:prstGeom>
        </p:spPr>
      </p:pic>
    </p:spTree>
    <p:extLst>
      <p:ext uri="{BB962C8B-B14F-4D97-AF65-F5344CB8AC3E}">
        <p14:creationId xmlns:p14="http://schemas.microsoft.com/office/powerpoint/2010/main" val="15872724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Job shop problem </a:t>
            </a:r>
            <a:r>
              <a:rPr lang="zh-CN" altLang="en-US" dirty="0"/>
              <a:t>（</a:t>
            </a:r>
            <a:r>
              <a:rPr lang="en-US" altLang="zh-CN" dirty="0"/>
              <a:t>JSP</a:t>
            </a:r>
            <a:r>
              <a:rPr lang="zh-CN" altLang="en-US" dirty="0"/>
              <a:t>）</a:t>
            </a:r>
          </a:p>
        </p:txBody>
      </p:sp>
      <p:sp>
        <p:nvSpPr>
          <p:cNvPr id="3" name="内容占位符 2"/>
          <p:cNvSpPr>
            <a:spLocks noGrp="1"/>
          </p:cNvSpPr>
          <p:nvPr>
            <p:ph sz="quarter" idx="1"/>
          </p:nvPr>
        </p:nvSpPr>
        <p:spPr>
          <a:xfrm>
            <a:off x="1981200" y="1600200"/>
            <a:ext cx="2890664" cy="4873752"/>
          </a:xfrm>
        </p:spPr>
        <p:txBody>
          <a:bodyPr/>
          <a:lstStyle/>
          <a:p>
            <a:r>
              <a:rPr lang="zh-CN" altLang="en-US" dirty="0"/>
              <a:t>数学定义</a:t>
            </a:r>
            <a:endParaRPr lang="en-US" altLang="zh-CN" dirty="0"/>
          </a:p>
          <a:p>
            <a:r>
              <a:rPr lang="en-US" altLang="zh-CN" sz="1600" dirty="0" err="1"/>
              <a:t>c_ik</a:t>
            </a:r>
            <a:r>
              <a:rPr lang="en-US" altLang="zh-CN" sz="1600" dirty="0"/>
              <a:t>: job </a:t>
            </a:r>
            <a:r>
              <a:rPr lang="en-US" altLang="zh-CN" sz="1600" dirty="0" err="1"/>
              <a:t>i</a:t>
            </a:r>
            <a:r>
              <a:rPr lang="en-US" altLang="zh-CN" sz="1600" dirty="0"/>
              <a:t> </a:t>
            </a:r>
            <a:r>
              <a:rPr lang="zh-CN" altLang="en-US" sz="1600" dirty="0"/>
              <a:t>在</a:t>
            </a:r>
            <a:r>
              <a:rPr lang="en-US" altLang="zh-CN" sz="1600" dirty="0"/>
              <a:t>machine k</a:t>
            </a:r>
            <a:r>
              <a:rPr lang="zh-CN" altLang="en-US" sz="1600" dirty="0"/>
              <a:t>上的完成时间</a:t>
            </a:r>
            <a:endParaRPr lang="en-US" altLang="zh-CN" sz="1600" dirty="0"/>
          </a:p>
          <a:p>
            <a:r>
              <a:rPr lang="en-US" altLang="zh-CN" sz="1600" dirty="0" err="1"/>
              <a:t>p_ik</a:t>
            </a:r>
            <a:r>
              <a:rPr lang="en-US" altLang="zh-CN" sz="1600" dirty="0"/>
              <a:t>: job </a:t>
            </a:r>
            <a:r>
              <a:rPr lang="en-US" altLang="zh-CN" sz="1600" dirty="0" err="1"/>
              <a:t>i</a:t>
            </a:r>
            <a:r>
              <a:rPr lang="en-US" altLang="zh-CN" sz="1600" dirty="0"/>
              <a:t>  </a:t>
            </a:r>
            <a:r>
              <a:rPr lang="zh-CN" altLang="en-US" sz="1600" dirty="0"/>
              <a:t>在</a:t>
            </a:r>
            <a:r>
              <a:rPr lang="en-US" altLang="zh-CN" sz="1600" dirty="0"/>
              <a:t>machine k</a:t>
            </a:r>
            <a:r>
              <a:rPr lang="zh-CN" altLang="en-US" sz="1600" dirty="0"/>
              <a:t>上的作业时间</a:t>
            </a:r>
            <a:endParaRPr lang="en-US" altLang="zh-CN" sz="1600" dirty="0"/>
          </a:p>
          <a:p>
            <a:r>
              <a:rPr lang="en-US" altLang="zh-CN" sz="1600" dirty="0"/>
              <a:t>M: </a:t>
            </a:r>
            <a:r>
              <a:rPr lang="zh-CN" altLang="en-US" sz="1600" dirty="0"/>
              <a:t>大正数</a:t>
            </a:r>
            <a:endParaRPr lang="en-US" altLang="zh-CN" sz="1600" dirty="0"/>
          </a:p>
          <a:p>
            <a:r>
              <a:rPr lang="en-US" altLang="zh-CN" sz="1600" dirty="0" err="1"/>
              <a:t>a_ihk</a:t>
            </a:r>
            <a:r>
              <a:rPr lang="en-US" altLang="zh-CN" sz="1600" dirty="0"/>
              <a:t>: </a:t>
            </a:r>
            <a:r>
              <a:rPr lang="zh-CN" altLang="en-US" sz="1600" dirty="0"/>
              <a:t>指示系数；如果对于作业</a:t>
            </a:r>
            <a:r>
              <a:rPr lang="en-US" altLang="zh-CN" sz="1600" dirty="0" err="1"/>
              <a:t>i</a:t>
            </a:r>
            <a:r>
              <a:rPr lang="zh-CN" altLang="en-US" sz="1600" dirty="0"/>
              <a:t>，先在</a:t>
            </a:r>
            <a:r>
              <a:rPr lang="en-US" altLang="zh-CN" sz="1600" dirty="0"/>
              <a:t>machine h</a:t>
            </a:r>
            <a:r>
              <a:rPr lang="zh-CN" altLang="en-US" sz="1600" dirty="0"/>
              <a:t>上作业，后再</a:t>
            </a:r>
            <a:r>
              <a:rPr lang="en-US" altLang="zh-CN" sz="1600" dirty="0"/>
              <a:t>k</a:t>
            </a:r>
            <a:r>
              <a:rPr lang="zh-CN" altLang="en-US" sz="1600" dirty="0"/>
              <a:t>上作业，则为</a:t>
            </a:r>
            <a:r>
              <a:rPr lang="en-US" altLang="zh-CN" sz="1600" dirty="0"/>
              <a:t>1</a:t>
            </a:r>
            <a:r>
              <a:rPr lang="zh-CN" altLang="en-US" sz="1600" dirty="0"/>
              <a:t>，否则为</a:t>
            </a:r>
            <a:r>
              <a:rPr lang="en-US" altLang="zh-CN" sz="1600" dirty="0"/>
              <a:t>0.</a:t>
            </a:r>
          </a:p>
          <a:p>
            <a:r>
              <a:rPr lang="en-US" altLang="zh-CN" sz="1600" dirty="0" err="1"/>
              <a:t>x_ijk</a:t>
            </a:r>
            <a:r>
              <a:rPr lang="en-US" altLang="zh-CN" sz="1600" dirty="0"/>
              <a:t>: </a:t>
            </a:r>
            <a:r>
              <a:rPr lang="zh-CN" altLang="en-US" sz="1600" dirty="0"/>
              <a:t>指示变量；如果在</a:t>
            </a:r>
            <a:r>
              <a:rPr lang="en-US" altLang="zh-CN" sz="1600" dirty="0"/>
              <a:t>machine k</a:t>
            </a:r>
            <a:r>
              <a:rPr lang="zh-CN" altLang="en-US" sz="1600" dirty="0"/>
              <a:t>上，作业</a:t>
            </a:r>
            <a:r>
              <a:rPr lang="en-US" altLang="zh-CN" sz="1600" dirty="0" err="1"/>
              <a:t>i</a:t>
            </a:r>
            <a:r>
              <a:rPr lang="zh-CN" altLang="en-US" sz="1600" dirty="0"/>
              <a:t>先于作业</a:t>
            </a:r>
            <a:r>
              <a:rPr lang="en-US" altLang="zh-CN" sz="1600" dirty="0"/>
              <a:t>j</a:t>
            </a:r>
            <a:r>
              <a:rPr lang="zh-CN" altLang="en-US" sz="1600" dirty="0"/>
              <a:t>，则为</a:t>
            </a:r>
            <a:r>
              <a:rPr lang="en-US" altLang="zh-CN" sz="1600" dirty="0"/>
              <a:t>1</a:t>
            </a:r>
            <a:r>
              <a:rPr lang="zh-CN" altLang="en-US" sz="1600" dirty="0"/>
              <a:t>，否则为</a:t>
            </a:r>
            <a:r>
              <a:rPr lang="en-US" altLang="zh-CN" sz="1600" dirty="0"/>
              <a:t>0.</a:t>
            </a:r>
          </a:p>
        </p:txBody>
      </p:sp>
      <p:pic>
        <p:nvPicPr>
          <p:cNvPr id="1027" name="Picture 3"/>
          <p:cNvPicPr>
            <a:picLocks noChangeAspect="1" noChangeArrowheads="1"/>
          </p:cNvPicPr>
          <p:nvPr/>
        </p:nvPicPr>
        <p:blipFill>
          <a:blip r:embed="rId3" cstate="print"/>
          <a:srcRect/>
          <a:stretch>
            <a:fillRect/>
          </a:stretch>
        </p:blipFill>
        <p:spPr bwMode="auto">
          <a:xfrm>
            <a:off x="4871864" y="2348881"/>
            <a:ext cx="5220442" cy="2524982"/>
          </a:xfrm>
          <a:prstGeom prst="rect">
            <a:avLst/>
          </a:prstGeom>
          <a:noFill/>
          <a:ln w="9525">
            <a:noFill/>
            <a:miter lim="800000"/>
            <a:headEnd/>
            <a:tailEnd/>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Algorithm framework</a:t>
            </a:r>
            <a:endParaRPr lang="zh-CN" altLang="en-US" dirty="0"/>
          </a:p>
        </p:txBody>
      </p:sp>
      <p:pic>
        <p:nvPicPr>
          <p:cNvPr id="2050" name="Picture 2"/>
          <p:cNvPicPr>
            <a:picLocks noGrp="1" noChangeAspect="1" noChangeArrowheads="1"/>
          </p:cNvPicPr>
          <p:nvPr>
            <p:ph sz="quarter" idx="1"/>
          </p:nvPr>
        </p:nvPicPr>
        <p:blipFill>
          <a:blip r:embed="rId3" cstate="print"/>
          <a:srcRect/>
          <a:stretch>
            <a:fillRect/>
          </a:stretch>
        </p:blipFill>
        <p:spPr bwMode="auto">
          <a:xfrm>
            <a:off x="2279577" y="1700809"/>
            <a:ext cx="7371429" cy="4361905"/>
          </a:xfrm>
          <a:prstGeom prst="rect">
            <a:avLst/>
          </a:prstGeom>
          <a:noFill/>
          <a:ln w="9525">
            <a:noFill/>
            <a:miter lim="800000"/>
            <a:headEnd/>
            <a:tailEnd/>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Algorithm framework</a:t>
            </a:r>
            <a:endParaRPr lang="zh-CN" altLang="en-US" dirty="0"/>
          </a:p>
        </p:txBody>
      </p:sp>
      <p:sp>
        <p:nvSpPr>
          <p:cNvPr id="4" name="内容占位符 3"/>
          <p:cNvSpPr>
            <a:spLocks noGrp="1"/>
          </p:cNvSpPr>
          <p:nvPr>
            <p:ph sz="quarter" idx="1"/>
          </p:nvPr>
        </p:nvSpPr>
        <p:spPr>
          <a:xfrm>
            <a:off x="1981200" y="1600200"/>
            <a:ext cx="7715200" cy="4873752"/>
          </a:xfrm>
        </p:spPr>
        <p:txBody>
          <a:bodyPr>
            <a:normAutofit lnSpcReduction="10000"/>
          </a:bodyPr>
          <a:lstStyle/>
          <a:p>
            <a:r>
              <a:rPr lang="en-US" altLang="zh-CN" dirty="0"/>
              <a:t>Step 1</a:t>
            </a:r>
            <a:r>
              <a:rPr lang="zh-CN" altLang="en-US" dirty="0"/>
              <a:t>：生成</a:t>
            </a:r>
            <a:r>
              <a:rPr lang="en-US" altLang="zh-CN" dirty="0"/>
              <a:t>M</a:t>
            </a:r>
            <a:r>
              <a:rPr lang="zh-CN" altLang="en-US" dirty="0"/>
              <a:t>组初始子种群 </a:t>
            </a:r>
            <a:r>
              <a:rPr lang="en-US" altLang="zh-CN" dirty="0"/>
              <a:t>Pop[m] (m=1,2,…,M)</a:t>
            </a:r>
          </a:p>
          <a:p>
            <a:r>
              <a:rPr lang="en-US" altLang="zh-CN" dirty="0"/>
              <a:t>Step 2</a:t>
            </a:r>
            <a:r>
              <a:rPr lang="zh-CN" altLang="en-US" dirty="0"/>
              <a:t>：初始评估每个子种群中每个个体，把最佳适应度复制给</a:t>
            </a:r>
            <a:r>
              <a:rPr lang="en-US" altLang="zh-CN" dirty="0" err="1"/>
              <a:t>f_best</a:t>
            </a:r>
            <a:r>
              <a:rPr lang="zh-CN" altLang="en-US" dirty="0"/>
              <a:t>。选择随机个体和保持不变的个体作为合作伙伴。</a:t>
            </a:r>
            <a:endParaRPr lang="en-US" altLang="zh-CN" dirty="0"/>
          </a:p>
          <a:p>
            <a:r>
              <a:rPr lang="en-US" altLang="zh-CN" dirty="0"/>
              <a:t>Step 3</a:t>
            </a:r>
            <a:r>
              <a:rPr lang="zh-CN" altLang="en-US" dirty="0"/>
              <a:t>：使用更新技术，用对应机器上的最终</a:t>
            </a:r>
            <a:r>
              <a:rPr lang="en-US" altLang="zh-CN" dirty="0"/>
              <a:t>operation </a:t>
            </a:r>
            <a:r>
              <a:rPr lang="zh-CN" altLang="en-US" dirty="0"/>
              <a:t>序列替换个体。</a:t>
            </a:r>
            <a:endParaRPr lang="en-US" altLang="zh-CN" dirty="0"/>
          </a:p>
          <a:p>
            <a:r>
              <a:rPr lang="en-US" altLang="zh-CN" dirty="0"/>
              <a:t>Step 4</a:t>
            </a:r>
            <a:r>
              <a:rPr lang="zh-CN" altLang="en-US" dirty="0"/>
              <a:t>：协同进化， </a:t>
            </a:r>
            <a:r>
              <a:rPr lang="en-US" altLang="zh-CN" dirty="0"/>
              <a:t>m=1</a:t>
            </a:r>
          </a:p>
          <a:p>
            <a:pPr lvl="1"/>
            <a:r>
              <a:rPr lang="en-US" altLang="zh-CN" dirty="0"/>
              <a:t>Step 4.1</a:t>
            </a:r>
            <a:r>
              <a:rPr lang="zh-CN" altLang="en-US" dirty="0"/>
              <a:t>：评估</a:t>
            </a:r>
            <a:r>
              <a:rPr lang="en-US" altLang="zh-CN" dirty="0"/>
              <a:t>Pop[m]</a:t>
            </a:r>
            <a:r>
              <a:rPr lang="zh-CN" altLang="en-US" dirty="0"/>
              <a:t>中的第</a:t>
            </a:r>
            <a:r>
              <a:rPr lang="en-US" altLang="zh-CN" dirty="0"/>
              <a:t>s</a:t>
            </a:r>
            <a:r>
              <a:rPr lang="zh-CN" altLang="en-US" dirty="0"/>
              <a:t>（</a:t>
            </a:r>
            <a:r>
              <a:rPr lang="en-US" altLang="zh-CN" dirty="0"/>
              <a:t>s=1,2,…,S</a:t>
            </a:r>
            <a:r>
              <a:rPr lang="zh-CN" altLang="en-US" dirty="0"/>
              <a:t>）个个体，</a:t>
            </a:r>
            <a:r>
              <a:rPr lang="en-US" altLang="zh-CN" dirty="0"/>
              <a:t>s=1</a:t>
            </a:r>
          </a:p>
          <a:p>
            <a:pPr lvl="1"/>
            <a:r>
              <a:rPr lang="en-US" altLang="zh-CN" dirty="0"/>
              <a:t>Step 4.2</a:t>
            </a:r>
            <a:r>
              <a:rPr lang="zh-CN" altLang="en-US" dirty="0"/>
              <a:t>：基于适应度选择其他父代，应用</a:t>
            </a:r>
            <a:r>
              <a:rPr lang="en-US" altLang="zh-CN" dirty="0"/>
              <a:t>LOX</a:t>
            </a:r>
            <a:r>
              <a:rPr lang="zh-CN" altLang="en-US" dirty="0"/>
              <a:t>算子生成子代</a:t>
            </a:r>
            <a:endParaRPr lang="en-US" altLang="zh-CN" dirty="0"/>
          </a:p>
          <a:p>
            <a:pPr lvl="1"/>
            <a:r>
              <a:rPr lang="en-US" altLang="zh-CN" dirty="0"/>
              <a:t>Step 4.3</a:t>
            </a:r>
            <a:r>
              <a:rPr lang="zh-CN" altLang="en-US" dirty="0"/>
              <a:t>：应用交叉变异生成子代</a:t>
            </a: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Algorithm framework</a:t>
            </a:r>
            <a:endParaRPr lang="zh-CN" altLang="en-US" dirty="0"/>
          </a:p>
        </p:txBody>
      </p:sp>
      <p:sp>
        <p:nvSpPr>
          <p:cNvPr id="4" name="内容占位符 3"/>
          <p:cNvSpPr>
            <a:spLocks noGrp="1"/>
          </p:cNvSpPr>
          <p:nvPr>
            <p:ph sz="quarter" idx="1"/>
          </p:nvPr>
        </p:nvSpPr>
        <p:spPr>
          <a:xfrm>
            <a:off x="1981200" y="1600200"/>
            <a:ext cx="7715200" cy="4873752"/>
          </a:xfrm>
        </p:spPr>
        <p:txBody>
          <a:bodyPr/>
          <a:lstStyle/>
          <a:p>
            <a:r>
              <a:rPr lang="en-US" altLang="zh-CN" dirty="0"/>
              <a:t>Step 4</a:t>
            </a:r>
            <a:r>
              <a:rPr lang="zh-CN" altLang="en-US" dirty="0"/>
              <a:t>：协同进化</a:t>
            </a:r>
            <a:endParaRPr lang="en-US" altLang="zh-CN" dirty="0"/>
          </a:p>
          <a:p>
            <a:pPr lvl="1"/>
            <a:r>
              <a:rPr lang="en-US" altLang="zh-CN" dirty="0"/>
              <a:t>Step 4.4</a:t>
            </a:r>
            <a:r>
              <a:rPr lang="zh-CN" altLang="en-US" dirty="0"/>
              <a:t>：计算子代适应度。选择最佳子代、随机子代和不变子代作为合作伙伴</a:t>
            </a:r>
            <a:endParaRPr lang="en-US" altLang="zh-CN" dirty="0"/>
          </a:p>
          <a:p>
            <a:pPr lvl="1"/>
            <a:r>
              <a:rPr lang="en-US" altLang="zh-CN" dirty="0"/>
              <a:t>Step 4.5</a:t>
            </a:r>
            <a:r>
              <a:rPr lang="zh-CN" altLang="en-US" dirty="0"/>
              <a:t>：如果子代适应度高于父代，应用更新技术。否则，保留父代。如果最好子代适应度高于</a:t>
            </a:r>
            <a:r>
              <a:rPr lang="en-US" altLang="zh-CN" dirty="0" err="1"/>
              <a:t>f_best</a:t>
            </a:r>
            <a:r>
              <a:rPr lang="en-US" altLang="zh-CN" dirty="0"/>
              <a:t>, </a:t>
            </a:r>
            <a:r>
              <a:rPr lang="zh-CN" altLang="en-US" dirty="0"/>
              <a:t>更新</a:t>
            </a:r>
            <a:r>
              <a:rPr lang="en-US" altLang="zh-CN" dirty="0" err="1"/>
              <a:t>f_best</a:t>
            </a:r>
            <a:r>
              <a:rPr lang="zh-CN" altLang="en-US" dirty="0"/>
              <a:t>。</a:t>
            </a:r>
            <a:endParaRPr lang="en-US" altLang="zh-CN" dirty="0"/>
          </a:p>
          <a:p>
            <a:pPr lvl="1"/>
            <a:r>
              <a:rPr lang="en-US" altLang="zh-CN" dirty="0"/>
              <a:t>Step 4.6</a:t>
            </a:r>
            <a:r>
              <a:rPr lang="zh-CN" altLang="en-US" dirty="0"/>
              <a:t>：更新</a:t>
            </a:r>
            <a:r>
              <a:rPr lang="en-US" altLang="zh-CN" dirty="0"/>
              <a:t>s</a:t>
            </a:r>
            <a:r>
              <a:rPr lang="zh-CN" altLang="en-US" dirty="0"/>
              <a:t>←</a:t>
            </a:r>
            <a:r>
              <a:rPr lang="en-US" altLang="zh-CN" dirty="0"/>
              <a:t>s+1</a:t>
            </a:r>
            <a:r>
              <a:rPr lang="zh-CN" altLang="en-US" dirty="0"/>
              <a:t>，如果</a:t>
            </a:r>
            <a:r>
              <a:rPr lang="en-US" altLang="zh-CN" dirty="0"/>
              <a:t>s&lt;S</a:t>
            </a:r>
            <a:r>
              <a:rPr lang="zh-CN" altLang="en-US" dirty="0"/>
              <a:t>，转到</a:t>
            </a:r>
            <a:r>
              <a:rPr lang="en-US" altLang="zh-CN" dirty="0"/>
              <a:t>Step 4.2</a:t>
            </a:r>
            <a:r>
              <a:rPr lang="zh-CN" altLang="en-US" dirty="0"/>
              <a:t>，否则，转到</a:t>
            </a:r>
            <a:r>
              <a:rPr lang="en-US" altLang="zh-CN" dirty="0"/>
              <a:t>Step 4.7</a:t>
            </a:r>
          </a:p>
          <a:p>
            <a:pPr lvl="1"/>
            <a:r>
              <a:rPr lang="en-US" altLang="zh-CN" dirty="0"/>
              <a:t>Step 4.7</a:t>
            </a:r>
            <a:r>
              <a:rPr lang="zh-CN" altLang="en-US" dirty="0"/>
              <a:t>：更新</a:t>
            </a:r>
            <a:r>
              <a:rPr lang="en-US" altLang="zh-CN" dirty="0"/>
              <a:t>m</a:t>
            </a:r>
            <a:r>
              <a:rPr lang="zh-CN" altLang="en-US" dirty="0"/>
              <a:t>←</a:t>
            </a:r>
            <a:r>
              <a:rPr lang="en-US" altLang="zh-CN" dirty="0"/>
              <a:t>m+1</a:t>
            </a:r>
            <a:r>
              <a:rPr lang="zh-CN" altLang="en-US" dirty="0"/>
              <a:t>。如果</a:t>
            </a:r>
            <a:r>
              <a:rPr lang="en-US" altLang="zh-CN" dirty="0"/>
              <a:t>m&lt;M</a:t>
            </a:r>
            <a:r>
              <a:rPr lang="zh-CN" altLang="en-US" dirty="0"/>
              <a:t>，转到</a:t>
            </a:r>
            <a:r>
              <a:rPr lang="en-US" altLang="zh-CN" dirty="0"/>
              <a:t>Step 4.1</a:t>
            </a:r>
            <a:r>
              <a:rPr lang="zh-CN" altLang="en-US" dirty="0"/>
              <a:t>，否则，转到</a:t>
            </a:r>
            <a:r>
              <a:rPr lang="en-US" altLang="zh-CN" dirty="0"/>
              <a:t>Step 5</a:t>
            </a:r>
          </a:p>
          <a:p>
            <a:r>
              <a:rPr lang="en-US" altLang="zh-CN" dirty="0"/>
              <a:t>Step 5</a:t>
            </a:r>
            <a:r>
              <a:rPr lang="zh-CN" altLang="en-US" dirty="0"/>
              <a:t>：若满足终止标准，停止算法，否则，转到</a:t>
            </a:r>
            <a:r>
              <a:rPr lang="en-US" altLang="zh-CN" dirty="0"/>
              <a:t>Step</a:t>
            </a:r>
            <a:r>
              <a:rPr lang="zh-CN" altLang="en-US" dirty="0"/>
              <a:t> </a:t>
            </a:r>
            <a:r>
              <a:rPr lang="en-US" altLang="zh-CN" dirty="0"/>
              <a:t>4.</a:t>
            </a:r>
            <a:endParaRPr lang="zh-CN" altLang="en-US" dirty="0"/>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508078A-4BE7-4F19-8D03-C211AE6F2233}"/>
              </a:ext>
            </a:extLst>
          </p:cNvPr>
          <p:cNvSpPr>
            <a:spLocks noGrp="1"/>
          </p:cNvSpPr>
          <p:nvPr>
            <p:ph type="title"/>
          </p:nvPr>
        </p:nvSpPr>
        <p:spPr/>
        <p:txBody>
          <a:bodyPr/>
          <a:lstStyle/>
          <a:p>
            <a:r>
              <a:rPr lang="zh-CN" altLang="en-US" dirty="0"/>
              <a:t>改进的双群进化规划算法</a:t>
            </a:r>
          </a:p>
        </p:txBody>
      </p:sp>
      <p:sp>
        <p:nvSpPr>
          <p:cNvPr id="3" name="内容占位符 2">
            <a:extLst>
              <a:ext uri="{FF2B5EF4-FFF2-40B4-BE49-F238E27FC236}">
                <a16:creationId xmlns:a16="http://schemas.microsoft.com/office/drawing/2014/main" id="{5E760742-D328-4C69-9A5B-20A0F28EC71D}"/>
              </a:ext>
            </a:extLst>
          </p:cNvPr>
          <p:cNvSpPr>
            <a:spLocks noGrp="1"/>
          </p:cNvSpPr>
          <p:nvPr>
            <p:ph idx="1"/>
          </p:nvPr>
        </p:nvSpPr>
        <p:spPr/>
        <p:txBody>
          <a:bodyPr>
            <a:normAutofit/>
          </a:bodyPr>
          <a:lstStyle/>
          <a:p>
            <a:r>
              <a:rPr lang="zh-CN" altLang="en-US" dirty="0"/>
              <a:t>进化规划 </a:t>
            </a:r>
            <a:r>
              <a:rPr lang="en-US" altLang="zh-CN" dirty="0"/>
              <a:t>(Evolutionary Programming, EP) </a:t>
            </a:r>
            <a:r>
              <a:rPr lang="zh-CN" altLang="en-US" dirty="0"/>
              <a:t>是一种群体全局搜索随机算法。进化规划是一个反复迭代、不断进化的过程。</a:t>
            </a:r>
            <a:r>
              <a:rPr lang="en-US" altLang="zh-CN" dirty="0"/>
              <a:t>EP</a:t>
            </a:r>
            <a:r>
              <a:rPr lang="zh-CN" altLang="en-US" dirty="0"/>
              <a:t>的进化操作主要依赖突变</a:t>
            </a:r>
            <a:r>
              <a:rPr lang="en-US" altLang="zh-CN" dirty="0"/>
              <a:t>[2], </a:t>
            </a:r>
            <a:r>
              <a:rPr lang="zh-CN" altLang="en-US" dirty="0"/>
              <a:t>进行突变时需要使用高斯变异算子</a:t>
            </a:r>
            <a:r>
              <a:rPr lang="en-US" altLang="zh-CN" dirty="0"/>
              <a:t>[3]</a:t>
            </a:r>
            <a:r>
              <a:rPr lang="zh-CN" altLang="en-US" dirty="0"/>
              <a:t>。而高斯变异算子容易导致早熟收敛现象</a:t>
            </a:r>
            <a:r>
              <a:rPr lang="en-US" altLang="zh-CN" dirty="0"/>
              <a:t>, </a:t>
            </a:r>
            <a:r>
              <a:rPr lang="zh-CN" altLang="en-US" dirty="0"/>
              <a:t>使算法陷入局部极值点。</a:t>
            </a:r>
            <a:endParaRPr lang="en-US" altLang="zh-CN" dirty="0"/>
          </a:p>
          <a:p>
            <a:r>
              <a:rPr lang="zh-CN" altLang="en-US" dirty="0"/>
              <a:t>双群进化规划算法 </a:t>
            </a:r>
            <a:r>
              <a:rPr lang="en-US" altLang="zh-CN" dirty="0"/>
              <a:t>(Bi-group Evolutionary Programming, BEP) , </a:t>
            </a:r>
            <a:r>
              <a:rPr lang="zh-CN" altLang="en-US" dirty="0"/>
              <a:t>将种群按一定规则分成</a:t>
            </a:r>
            <a:r>
              <a:rPr lang="en-US" altLang="zh-CN" dirty="0"/>
              <a:t>2</a:t>
            </a:r>
            <a:r>
              <a:rPr lang="zh-CN" altLang="en-US" dirty="0"/>
              <a:t>个子群</a:t>
            </a:r>
            <a:r>
              <a:rPr lang="en-US" altLang="zh-CN" dirty="0"/>
              <a:t>, </a:t>
            </a:r>
            <a:r>
              <a:rPr lang="zh-CN" altLang="en-US" dirty="0"/>
              <a:t>其中一个子群使用振荡的高斯变异算子</a:t>
            </a:r>
            <a:r>
              <a:rPr lang="en-US" altLang="zh-CN" dirty="0"/>
              <a:t>, </a:t>
            </a:r>
            <a:r>
              <a:rPr lang="zh-CN" altLang="en-US" dirty="0"/>
              <a:t>以实现子群中的个体能尽可能分散地到达解空间的各个位置</a:t>
            </a:r>
            <a:r>
              <a:rPr lang="en-US" altLang="zh-CN" dirty="0"/>
              <a:t>, </a:t>
            </a:r>
            <a:r>
              <a:rPr lang="zh-CN" altLang="en-US" dirty="0"/>
              <a:t>另一个子群使用递减的高斯变异算子</a:t>
            </a:r>
            <a:r>
              <a:rPr lang="en-US" altLang="zh-CN" dirty="0"/>
              <a:t>, </a:t>
            </a:r>
            <a:r>
              <a:rPr lang="zh-CN" altLang="en-US" dirty="0"/>
              <a:t>以保证子群中的个体在每个局部能找到尽可能好的解。</a:t>
            </a:r>
          </a:p>
        </p:txBody>
      </p:sp>
      <p:sp>
        <p:nvSpPr>
          <p:cNvPr id="4" name="TextBox 3">
            <a:extLst>
              <a:ext uri="{FF2B5EF4-FFF2-40B4-BE49-F238E27FC236}">
                <a16:creationId xmlns:a16="http://schemas.microsoft.com/office/drawing/2014/main" id="{4CE81F24-40EA-4845-BC0A-3407153EC19C}"/>
              </a:ext>
            </a:extLst>
          </p:cNvPr>
          <p:cNvSpPr txBox="1"/>
          <p:nvPr/>
        </p:nvSpPr>
        <p:spPr>
          <a:xfrm>
            <a:off x="414779" y="292231"/>
            <a:ext cx="1206631" cy="369332"/>
          </a:xfrm>
          <a:prstGeom prst="rect">
            <a:avLst/>
          </a:prstGeom>
          <a:noFill/>
        </p:spPr>
        <p:txBody>
          <a:bodyPr wrap="square" rtlCol="0">
            <a:spAutoFit/>
          </a:bodyPr>
          <a:lstStyle/>
          <a:p>
            <a:r>
              <a:rPr lang="zh-CN" altLang="en-US" dirty="0"/>
              <a:t>李博奥</a:t>
            </a:r>
          </a:p>
        </p:txBody>
      </p:sp>
    </p:spTree>
    <p:extLst>
      <p:ext uri="{BB962C8B-B14F-4D97-AF65-F5344CB8AC3E}">
        <p14:creationId xmlns:p14="http://schemas.microsoft.com/office/powerpoint/2010/main" val="1756707347"/>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19127AA-7AC8-4876-97C2-865BF0E7C72B}"/>
              </a:ext>
            </a:extLst>
          </p:cNvPr>
          <p:cNvSpPr>
            <a:spLocks noGrp="1"/>
          </p:cNvSpPr>
          <p:nvPr>
            <p:ph type="title"/>
          </p:nvPr>
        </p:nvSpPr>
        <p:spPr/>
        <p:txBody>
          <a:bodyPr/>
          <a:lstStyle/>
          <a:p>
            <a:r>
              <a:rPr lang="zh-CN" altLang="en-US" dirty="0"/>
              <a:t>算法总体思想</a:t>
            </a:r>
          </a:p>
        </p:txBody>
      </p:sp>
      <p:sp>
        <p:nvSpPr>
          <p:cNvPr id="3" name="内容占位符 2">
            <a:extLst>
              <a:ext uri="{FF2B5EF4-FFF2-40B4-BE49-F238E27FC236}">
                <a16:creationId xmlns:a16="http://schemas.microsoft.com/office/drawing/2014/main" id="{A1207A26-CD17-471A-B490-ABD4E9533B0F}"/>
              </a:ext>
            </a:extLst>
          </p:cNvPr>
          <p:cNvSpPr>
            <a:spLocks noGrp="1"/>
          </p:cNvSpPr>
          <p:nvPr>
            <p:ph idx="1"/>
          </p:nvPr>
        </p:nvSpPr>
        <p:spPr/>
        <p:txBody>
          <a:bodyPr/>
          <a:lstStyle/>
          <a:p>
            <a:r>
              <a:rPr lang="zh-CN" altLang="en-US" dirty="0"/>
              <a:t>改进双群进化规划算法将种群划分为</a:t>
            </a:r>
            <a:r>
              <a:rPr lang="en-US" altLang="zh-CN" dirty="0"/>
              <a:t>2</a:t>
            </a:r>
            <a:r>
              <a:rPr lang="zh-CN" altLang="en-US" dirty="0"/>
              <a:t>个子群。</a:t>
            </a:r>
            <a:r>
              <a:rPr lang="en-US" altLang="zh-CN" dirty="0"/>
              <a:t>2</a:t>
            </a:r>
            <a:r>
              <a:rPr lang="zh-CN" altLang="en-US" dirty="0"/>
              <a:t>个子群使用不同粒度的变异算子。</a:t>
            </a:r>
            <a:endParaRPr lang="en-US" altLang="zh-CN" dirty="0"/>
          </a:p>
          <a:p>
            <a:r>
              <a:rPr lang="zh-CN" altLang="en-US" dirty="0"/>
              <a:t>第一个子群对高斯变异算子进行导向性调节，能充分利用函数值信息较快地到达最优解区域。</a:t>
            </a:r>
            <a:endParaRPr lang="en-US" altLang="zh-CN" dirty="0"/>
          </a:p>
          <a:p>
            <a:r>
              <a:rPr lang="zh-CN" altLang="en-US" dirty="0"/>
              <a:t>第二个子群采用递减的高斯变异算子，确保子群能够以较高的精度找到局部极值。而种群的重组可实现子群间的信息交流，从而提高解空间的搜索效率。</a:t>
            </a:r>
          </a:p>
        </p:txBody>
      </p:sp>
    </p:spTree>
    <p:extLst>
      <p:ext uri="{BB962C8B-B14F-4D97-AF65-F5344CB8AC3E}">
        <p14:creationId xmlns:p14="http://schemas.microsoft.com/office/powerpoint/2010/main" val="828254538"/>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51F4593-1BCA-484C-BD3B-B039706BDC98}"/>
              </a:ext>
            </a:extLst>
          </p:cNvPr>
          <p:cNvSpPr>
            <a:spLocks noGrp="1"/>
          </p:cNvSpPr>
          <p:nvPr>
            <p:ph type="title"/>
          </p:nvPr>
        </p:nvSpPr>
        <p:spPr/>
        <p:txBody>
          <a:bodyPr/>
          <a:lstStyle/>
          <a:p>
            <a:r>
              <a:rPr lang="zh-CN" altLang="en-US" dirty="0"/>
              <a:t>算法具体步骤</a:t>
            </a:r>
          </a:p>
        </p:txBody>
      </p:sp>
      <p:sp>
        <p:nvSpPr>
          <p:cNvPr id="3" name="内容占位符 2">
            <a:extLst>
              <a:ext uri="{FF2B5EF4-FFF2-40B4-BE49-F238E27FC236}">
                <a16:creationId xmlns:a16="http://schemas.microsoft.com/office/drawing/2014/main" id="{11311813-AA36-4CC6-BF8B-2C1008C4157A}"/>
              </a:ext>
            </a:extLst>
          </p:cNvPr>
          <p:cNvSpPr>
            <a:spLocks noGrp="1"/>
          </p:cNvSpPr>
          <p:nvPr>
            <p:ph idx="1"/>
          </p:nvPr>
        </p:nvSpPr>
        <p:spPr/>
        <p:txBody>
          <a:bodyPr>
            <a:normAutofit fontScale="92500" lnSpcReduction="10000"/>
          </a:bodyPr>
          <a:lstStyle/>
          <a:p>
            <a:r>
              <a:rPr lang="en-US" altLang="zh-CN" dirty="0"/>
              <a:t>(1) </a:t>
            </a:r>
            <a:r>
              <a:rPr lang="zh-CN" altLang="en-US" dirty="0"/>
              <a:t>参数初始化。设置种群个体数目，随机竞争个体数目，最大进化代数，种群进化代数，进化终止条件。 </a:t>
            </a:r>
            <a:endParaRPr lang="en-US" altLang="zh-CN" dirty="0"/>
          </a:p>
          <a:p>
            <a:r>
              <a:rPr lang="en-US" altLang="zh-CN" dirty="0"/>
              <a:t>(2) </a:t>
            </a:r>
            <a:r>
              <a:rPr lang="zh-CN" altLang="en-US" dirty="0"/>
              <a:t>种群初始化。在问题的可行解空间中随机产生</a:t>
            </a:r>
            <a:r>
              <a:rPr lang="en-US" altLang="zh-CN" dirty="0"/>
              <a:t>u</a:t>
            </a:r>
            <a:r>
              <a:rPr lang="zh-CN" altLang="en-US" dirty="0"/>
              <a:t>个个体作为初始种群</a:t>
            </a:r>
            <a:r>
              <a:rPr lang="en-US" altLang="zh-CN" dirty="0"/>
              <a:t>X</a:t>
            </a:r>
            <a:r>
              <a:rPr lang="zh-CN" altLang="en-US" dirty="0"/>
              <a:t>。 </a:t>
            </a:r>
            <a:endParaRPr lang="en-US" altLang="zh-CN" dirty="0"/>
          </a:p>
          <a:p>
            <a:r>
              <a:rPr lang="en-US" altLang="zh-CN" dirty="0"/>
              <a:t>(3) </a:t>
            </a:r>
            <a:r>
              <a:rPr lang="zh-CN" altLang="en-US" dirty="0"/>
              <a:t>终止进化判断。若满足终止条件则停止进化</a:t>
            </a:r>
            <a:r>
              <a:rPr lang="en-US" altLang="zh-CN" dirty="0"/>
              <a:t>, </a:t>
            </a:r>
            <a:r>
              <a:rPr lang="zh-CN" altLang="en-US" dirty="0"/>
              <a:t>输出计算结果</a:t>
            </a:r>
            <a:r>
              <a:rPr lang="en-US" altLang="zh-CN" dirty="0"/>
              <a:t>, </a:t>
            </a:r>
            <a:r>
              <a:rPr lang="zh-CN" altLang="en-US" dirty="0"/>
              <a:t>否则转步骤 </a:t>
            </a:r>
            <a:r>
              <a:rPr lang="en-US" altLang="zh-CN" dirty="0"/>
              <a:t>(4) </a:t>
            </a:r>
            <a:r>
              <a:rPr lang="zh-CN" altLang="en-US" dirty="0"/>
              <a:t>。 </a:t>
            </a:r>
            <a:endParaRPr lang="en-US" altLang="zh-CN" dirty="0"/>
          </a:p>
          <a:p>
            <a:r>
              <a:rPr lang="en-US" altLang="zh-CN" dirty="0"/>
              <a:t>(4) </a:t>
            </a:r>
            <a:r>
              <a:rPr lang="zh-CN" altLang="en-US" dirty="0"/>
              <a:t>随机选取</a:t>
            </a:r>
            <a:r>
              <a:rPr lang="en-US" altLang="zh-CN" dirty="0"/>
              <a:t>u/2</a:t>
            </a:r>
            <a:r>
              <a:rPr lang="zh-CN" altLang="en-US" dirty="0"/>
              <a:t>个个体组成子群</a:t>
            </a:r>
            <a:r>
              <a:rPr lang="en-US" altLang="zh-CN" dirty="0"/>
              <a:t>, </a:t>
            </a:r>
            <a:r>
              <a:rPr lang="zh-CN" altLang="en-US" dirty="0"/>
              <a:t>其他个体组成种群。 </a:t>
            </a:r>
            <a:endParaRPr lang="en-US" altLang="zh-CN" dirty="0"/>
          </a:p>
          <a:p>
            <a:r>
              <a:rPr lang="en-US" altLang="zh-CN" dirty="0"/>
              <a:t>(5) </a:t>
            </a:r>
            <a:r>
              <a:rPr lang="zh-CN" altLang="en-US" dirty="0"/>
              <a:t>变异产生后代。</a:t>
            </a:r>
            <a:endParaRPr lang="en-US" altLang="zh-CN" dirty="0"/>
          </a:p>
          <a:p>
            <a:r>
              <a:rPr lang="en-US" altLang="zh-CN" dirty="0"/>
              <a:t>(6) </a:t>
            </a:r>
            <a:r>
              <a:rPr lang="zh-CN" altLang="en-US" dirty="0"/>
              <a:t>重组组成临时种群</a:t>
            </a:r>
            <a:r>
              <a:rPr lang="en-US" altLang="zh-CN" dirty="0"/>
              <a:t>X, </a:t>
            </a:r>
            <a:r>
              <a:rPr lang="zh-CN" altLang="en-US" dirty="0"/>
              <a:t>计算</a:t>
            </a:r>
            <a:r>
              <a:rPr lang="en-US" altLang="zh-CN" dirty="0"/>
              <a:t>X</a:t>
            </a:r>
            <a:r>
              <a:rPr lang="zh-CN" altLang="en-US" dirty="0"/>
              <a:t>中</a:t>
            </a:r>
            <a:r>
              <a:rPr lang="en-US" altLang="zh-CN" dirty="0"/>
              <a:t>2u</a:t>
            </a:r>
            <a:r>
              <a:rPr lang="zh-CN" altLang="en-US" dirty="0"/>
              <a:t>个个体的适应度函数值</a:t>
            </a:r>
            <a:r>
              <a:rPr lang="en-US" altLang="zh-CN" dirty="0"/>
              <a:t>, </a:t>
            </a:r>
            <a:r>
              <a:rPr lang="zh-CN" altLang="en-US" dirty="0"/>
              <a:t>使用随机</a:t>
            </a:r>
            <a:r>
              <a:rPr lang="en-US" altLang="zh-CN" dirty="0"/>
              <a:t>q</a:t>
            </a:r>
            <a:r>
              <a:rPr lang="zh-CN" altLang="en-US" dirty="0"/>
              <a:t>竞争法则</a:t>
            </a:r>
            <a:r>
              <a:rPr lang="en-US" altLang="zh-CN" dirty="0"/>
              <a:t>, </a:t>
            </a:r>
            <a:r>
              <a:rPr lang="zh-CN" altLang="en-US" dirty="0"/>
              <a:t>选取前</a:t>
            </a:r>
            <a:r>
              <a:rPr lang="en-US" altLang="zh-CN" dirty="0"/>
              <a:t>u</a:t>
            </a:r>
            <a:r>
              <a:rPr lang="zh-CN" altLang="en-US" dirty="0"/>
              <a:t>个个体组成新的种群</a:t>
            </a:r>
            <a:r>
              <a:rPr lang="en-US" altLang="zh-CN" dirty="0"/>
              <a:t>X</a:t>
            </a:r>
            <a:r>
              <a:rPr lang="zh-CN" altLang="en-US" dirty="0"/>
              <a:t>。</a:t>
            </a:r>
          </a:p>
          <a:p>
            <a:r>
              <a:rPr lang="en-US" altLang="zh-CN" dirty="0"/>
              <a:t>(7) </a:t>
            </a:r>
            <a:r>
              <a:rPr lang="zh-CN" altLang="en-US" dirty="0"/>
              <a:t>转步骤 </a:t>
            </a:r>
            <a:r>
              <a:rPr lang="en-US" altLang="zh-CN" dirty="0"/>
              <a:t>(3) </a:t>
            </a:r>
            <a:r>
              <a:rPr lang="zh-CN" altLang="en-US" dirty="0"/>
              <a:t>。</a:t>
            </a:r>
            <a:endParaRPr lang="en-US" altLang="zh-CN" dirty="0"/>
          </a:p>
        </p:txBody>
      </p:sp>
    </p:spTree>
    <p:extLst>
      <p:ext uri="{BB962C8B-B14F-4D97-AF65-F5344CB8AC3E}">
        <p14:creationId xmlns:p14="http://schemas.microsoft.com/office/powerpoint/2010/main" val="9614404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262360" y="497711"/>
            <a:ext cx="8372354" cy="639441"/>
          </a:xfrm>
        </p:spPr>
        <p:txBody>
          <a:bodyPr>
            <a:normAutofit fontScale="90000"/>
          </a:bodyPr>
          <a:lstStyle/>
          <a:p>
            <a:r>
              <a:rPr lang="zh-CN" altLang="en-US" sz="2800" dirty="0"/>
              <a:t>利用进化策略改进适用于多标签数据的</a:t>
            </a:r>
            <a:r>
              <a:rPr lang="en-US" altLang="zh-CN" sz="2800" dirty="0"/>
              <a:t>LAIM</a:t>
            </a:r>
            <a:r>
              <a:rPr lang="zh-CN" altLang="en-US" sz="2800" dirty="0"/>
              <a:t>离散化方法</a:t>
            </a:r>
          </a:p>
        </p:txBody>
      </p:sp>
      <p:sp>
        <p:nvSpPr>
          <p:cNvPr id="4" name="文本框 3"/>
          <p:cNvSpPr txBox="1"/>
          <p:nvPr/>
        </p:nvSpPr>
        <p:spPr>
          <a:xfrm>
            <a:off x="679726" y="1345706"/>
            <a:ext cx="7537621" cy="1107996"/>
          </a:xfrm>
          <a:prstGeom prst="rect">
            <a:avLst/>
          </a:prstGeom>
          <a:noFill/>
        </p:spPr>
        <p:txBody>
          <a:bodyPr wrap="square" rtlCol="0">
            <a:spAutoFit/>
          </a:bodyPr>
          <a:lstStyle/>
          <a:p>
            <a:r>
              <a:rPr lang="en-US" altLang="zh-CN" sz="1600" dirty="0"/>
              <a:t>Improving LAIM discretization method for </a:t>
            </a:r>
            <a:r>
              <a:rPr lang="en-US" altLang="zh-CN" sz="1600" dirty="0" err="1"/>
              <a:t>multilabel</a:t>
            </a:r>
            <a:r>
              <a:rPr lang="en-US" altLang="zh-CN" sz="1600" dirty="0"/>
              <a:t> data using evolution strategy</a:t>
            </a:r>
          </a:p>
          <a:p>
            <a:endParaRPr lang="en-US" altLang="zh-CN" sz="1600" dirty="0"/>
          </a:p>
          <a:p>
            <a:r>
              <a:rPr lang="en-US" altLang="zh-CN" sz="1600" dirty="0"/>
              <a:t>CSIEC2018</a:t>
            </a:r>
          </a:p>
          <a:p>
            <a:endParaRPr lang="zh-CN" altLang="en-US" dirty="0"/>
          </a:p>
        </p:txBody>
      </p:sp>
      <p:sp>
        <p:nvSpPr>
          <p:cNvPr id="5" name="文本框 4"/>
          <p:cNvSpPr txBox="1"/>
          <p:nvPr/>
        </p:nvSpPr>
        <p:spPr>
          <a:xfrm>
            <a:off x="795473" y="2662256"/>
            <a:ext cx="6334532" cy="2127634"/>
          </a:xfrm>
          <a:prstGeom prst="rect">
            <a:avLst/>
          </a:prstGeom>
          <a:noFill/>
        </p:spPr>
        <p:txBody>
          <a:bodyPr wrap="square" rtlCol="0">
            <a:spAutoFit/>
          </a:bodyPr>
          <a:lstStyle/>
          <a:p>
            <a:pPr marL="342900" indent="-342900">
              <a:lnSpc>
                <a:spcPct val="150000"/>
              </a:lnSpc>
              <a:buFont typeface="+mj-lt"/>
              <a:buAutoNum type="arabicPeriod"/>
            </a:pPr>
            <a:r>
              <a:rPr lang="zh-CN" altLang="en-US" dirty="0"/>
              <a:t>对多标签数据的每一个特征使用</a:t>
            </a:r>
            <a:r>
              <a:rPr lang="en-US" altLang="zh-CN" i="1" dirty="0"/>
              <a:t>LAIM discretization</a:t>
            </a:r>
            <a:r>
              <a:rPr lang="zh-CN" altLang="en-US" dirty="0"/>
              <a:t>方法得到对应特征的分割点集</a:t>
            </a:r>
            <a:endParaRPr lang="en-US" altLang="zh-CN" dirty="0"/>
          </a:p>
          <a:p>
            <a:pPr marL="342900" indent="-342900">
              <a:lnSpc>
                <a:spcPct val="150000"/>
              </a:lnSpc>
              <a:buFont typeface="+mj-lt"/>
              <a:buAutoNum type="arabicPeriod"/>
            </a:pPr>
            <a:r>
              <a:rPr lang="zh-CN" altLang="en-US" dirty="0"/>
              <a:t>将对应的分割点集加入</a:t>
            </a:r>
            <a:r>
              <a:rPr lang="en-US" altLang="zh-CN" dirty="0"/>
              <a:t>ES</a:t>
            </a:r>
            <a:r>
              <a:rPr lang="zh-CN" altLang="en-US" dirty="0"/>
              <a:t>染色体，作为进化的父代</a:t>
            </a:r>
            <a:endParaRPr lang="en-US" altLang="zh-CN" dirty="0"/>
          </a:p>
          <a:p>
            <a:pPr marL="342900" indent="-342900">
              <a:lnSpc>
                <a:spcPct val="150000"/>
              </a:lnSpc>
              <a:buFont typeface="+mj-lt"/>
              <a:buAutoNum type="arabicPeriod"/>
            </a:pPr>
            <a:r>
              <a:rPr lang="zh-CN" altLang="en-US" dirty="0"/>
              <a:t>运用（</a:t>
            </a:r>
            <a:r>
              <a:rPr lang="en-US" altLang="zh-CN" dirty="0"/>
              <a:t>1+1</a:t>
            </a:r>
            <a:r>
              <a:rPr lang="zh-CN" altLang="en-US" dirty="0"/>
              <a:t>）策略，使用高斯变异产生一个新的子代</a:t>
            </a:r>
            <a:endParaRPr lang="en-US" altLang="zh-CN" dirty="0"/>
          </a:p>
          <a:p>
            <a:pPr marL="342900" indent="-342900">
              <a:lnSpc>
                <a:spcPct val="150000"/>
              </a:lnSpc>
              <a:buFont typeface="+mj-lt"/>
              <a:buAutoNum type="arabicPeriod"/>
            </a:pPr>
            <a:r>
              <a:rPr lang="zh-CN" altLang="en-US" dirty="0"/>
              <a:t>通过准确率、召回率等比较父代与子代，保存较好的一个</a:t>
            </a:r>
          </a:p>
        </p:txBody>
      </p:sp>
      <p:pic>
        <p:nvPicPr>
          <p:cNvPr id="7" name="图片 6"/>
          <p:cNvPicPr>
            <a:picLocks noChangeAspect="1"/>
          </p:cNvPicPr>
          <p:nvPr/>
        </p:nvPicPr>
        <p:blipFill>
          <a:blip r:embed="rId3"/>
          <a:stretch>
            <a:fillRect/>
          </a:stretch>
        </p:blipFill>
        <p:spPr>
          <a:xfrm>
            <a:off x="7905509" y="1137152"/>
            <a:ext cx="3837791" cy="5276031"/>
          </a:xfrm>
          <a:prstGeom prst="rect">
            <a:avLst/>
          </a:prstGeom>
        </p:spPr>
      </p:pic>
      <p:sp>
        <p:nvSpPr>
          <p:cNvPr id="3" name="TextBox 2">
            <a:extLst>
              <a:ext uri="{FF2B5EF4-FFF2-40B4-BE49-F238E27FC236}">
                <a16:creationId xmlns:a16="http://schemas.microsoft.com/office/drawing/2014/main" id="{041AD6BD-AD8C-494C-9BE8-A468A3C1320C}"/>
              </a:ext>
            </a:extLst>
          </p:cNvPr>
          <p:cNvSpPr txBox="1"/>
          <p:nvPr/>
        </p:nvSpPr>
        <p:spPr>
          <a:xfrm>
            <a:off x="367645" y="169682"/>
            <a:ext cx="1338607" cy="369332"/>
          </a:xfrm>
          <a:prstGeom prst="rect">
            <a:avLst/>
          </a:prstGeom>
          <a:noFill/>
        </p:spPr>
        <p:txBody>
          <a:bodyPr wrap="square" rtlCol="0">
            <a:spAutoFit/>
          </a:bodyPr>
          <a:lstStyle/>
          <a:p>
            <a:r>
              <a:rPr lang="zh-CN" altLang="en-US" dirty="0"/>
              <a:t>李建新</a:t>
            </a:r>
          </a:p>
        </p:txBody>
      </p:sp>
    </p:spTree>
    <p:extLst>
      <p:ext uri="{BB962C8B-B14F-4D97-AF65-F5344CB8AC3E}">
        <p14:creationId xmlns:p14="http://schemas.microsoft.com/office/powerpoint/2010/main" val="2461161508"/>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04AC2A-B731-46E2-B0C0-96E5962A17F4}"/>
              </a:ext>
            </a:extLst>
          </p:cNvPr>
          <p:cNvSpPr>
            <a:spLocks noGrp="1"/>
          </p:cNvSpPr>
          <p:nvPr>
            <p:ph type="ctrTitle"/>
          </p:nvPr>
        </p:nvSpPr>
        <p:spPr>
          <a:xfrm>
            <a:off x="1315039" y="2235200"/>
            <a:ext cx="9561922" cy="2387600"/>
          </a:xfrm>
        </p:spPr>
        <p:txBody>
          <a:bodyPr>
            <a:normAutofit fontScale="90000"/>
          </a:bodyPr>
          <a:lstStyle/>
          <a:p>
            <a:br>
              <a:rPr lang="zh-CN" altLang="en-US" dirty="0"/>
            </a:br>
            <a:r>
              <a:rPr lang="en-US" altLang="zh-CN" dirty="0"/>
              <a:t> Optimization of Dynamic Mobile Robot Path Planning based on Evolutionary Methods </a:t>
            </a:r>
            <a:endParaRPr lang="zh-CN" altLang="en-US" dirty="0"/>
          </a:p>
        </p:txBody>
      </p:sp>
      <p:sp>
        <p:nvSpPr>
          <p:cNvPr id="3" name="TextBox 2">
            <a:extLst>
              <a:ext uri="{FF2B5EF4-FFF2-40B4-BE49-F238E27FC236}">
                <a16:creationId xmlns:a16="http://schemas.microsoft.com/office/drawing/2014/main" id="{DB892210-82F3-4522-93AE-6B2521E5A884}"/>
              </a:ext>
            </a:extLst>
          </p:cNvPr>
          <p:cNvSpPr txBox="1"/>
          <p:nvPr/>
        </p:nvSpPr>
        <p:spPr>
          <a:xfrm>
            <a:off x="886120" y="584462"/>
            <a:ext cx="1725105" cy="369332"/>
          </a:xfrm>
          <a:prstGeom prst="rect">
            <a:avLst/>
          </a:prstGeom>
          <a:noFill/>
        </p:spPr>
        <p:txBody>
          <a:bodyPr wrap="square" rtlCol="0">
            <a:spAutoFit/>
          </a:bodyPr>
          <a:lstStyle/>
          <a:p>
            <a:r>
              <a:rPr lang="zh-CN" altLang="en-US" dirty="0"/>
              <a:t>李凯</a:t>
            </a:r>
            <a:endParaRPr lang="en-US" altLang="zh-CN" dirty="0"/>
          </a:p>
        </p:txBody>
      </p:sp>
    </p:spTree>
    <p:extLst>
      <p:ext uri="{BB962C8B-B14F-4D97-AF65-F5344CB8AC3E}">
        <p14:creationId xmlns:p14="http://schemas.microsoft.com/office/powerpoint/2010/main" val="362428891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D8CA0E-FFA9-436B-8F2C-78253F5A6209}"/>
              </a:ext>
            </a:extLst>
          </p:cNvPr>
          <p:cNvSpPr>
            <a:spLocks noGrp="1"/>
          </p:cNvSpPr>
          <p:nvPr>
            <p:ph type="title"/>
          </p:nvPr>
        </p:nvSpPr>
        <p:spPr/>
        <p:txBody>
          <a:bodyPr/>
          <a:lstStyle/>
          <a:p>
            <a:r>
              <a:rPr lang="zh-CN" altLang="en-US" dirty="0"/>
              <a:t>概述</a:t>
            </a:r>
          </a:p>
        </p:txBody>
      </p:sp>
      <p:sp>
        <p:nvSpPr>
          <p:cNvPr id="3" name="Content Placeholder 2">
            <a:extLst>
              <a:ext uri="{FF2B5EF4-FFF2-40B4-BE49-F238E27FC236}">
                <a16:creationId xmlns:a16="http://schemas.microsoft.com/office/drawing/2014/main" id="{282E744B-A1DB-4AE0-B600-E94DB7035BE6}"/>
              </a:ext>
            </a:extLst>
          </p:cNvPr>
          <p:cNvSpPr>
            <a:spLocks noGrp="1"/>
          </p:cNvSpPr>
          <p:nvPr>
            <p:ph idx="1"/>
          </p:nvPr>
        </p:nvSpPr>
        <p:spPr/>
        <p:txBody>
          <a:bodyPr/>
          <a:lstStyle/>
          <a:p>
            <a:r>
              <a:rPr lang="zh-CN" altLang="en-US" dirty="0"/>
              <a:t>本研究使用进化算法来优化动态环境下的移动机器人路径规划。 这种方法可以避免在选定点的位置以及从开始到目标点的所规划的路径上碰撞到障碍物。 在基于网格的环境中，路径规划在全局上应针对路径的距离，平滑度和安全性进行优化。 在一些路径中，优化的路径规划算法在目标函数和时间上相互比较</a:t>
            </a:r>
            <a:endParaRPr lang="en-US" altLang="zh-CN" dirty="0"/>
          </a:p>
          <a:p>
            <a:r>
              <a:rPr lang="zh-CN" altLang="en-US" dirty="0"/>
              <a:t>使用到的进化方法包括遗传算法，模式搜索算法和粒子群优化算法。 </a:t>
            </a:r>
          </a:p>
          <a:p>
            <a:endParaRPr lang="zh-CN" altLang="en-US" dirty="0"/>
          </a:p>
        </p:txBody>
      </p:sp>
    </p:spTree>
    <p:extLst>
      <p:ext uri="{BB962C8B-B14F-4D97-AF65-F5344CB8AC3E}">
        <p14:creationId xmlns:p14="http://schemas.microsoft.com/office/powerpoint/2010/main" val="144374010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并行化进化策略</a:t>
            </a:r>
            <a:endParaRPr lang="en-US" dirty="0"/>
          </a:p>
        </p:txBody>
      </p:sp>
      <p:pic>
        <p:nvPicPr>
          <p:cNvPr id="5" name="Content Placeholder 4"/>
          <p:cNvPicPr>
            <a:picLocks noGrp="1" noChangeAspect="1"/>
          </p:cNvPicPr>
          <p:nvPr>
            <p:ph idx="1"/>
          </p:nvPr>
        </p:nvPicPr>
        <p:blipFill>
          <a:blip r:embed="rId3"/>
          <a:stretch>
            <a:fillRect/>
          </a:stretch>
        </p:blipFill>
        <p:spPr>
          <a:xfrm>
            <a:off x="1073150" y="1886744"/>
            <a:ext cx="10045700" cy="4229100"/>
          </a:xfrm>
          <a:prstGeom prst="rect">
            <a:avLst/>
          </a:prstGeom>
        </p:spPr>
      </p:pic>
    </p:spTree>
    <p:extLst>
      <p:ext uri="{BB962C8B-B14F-4D97-AF65-F5344CB8AC3E}">
        <p14:creationId xmlns:p14="http://schemas.microsoft.com/office/powerpoint/2010/main" val="76941135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DCB5A8C-C154-4182-9DDC-2A30959BC70E}"/>
              </a:ext>
            </a:extLst>
          </p:cNvPr>
          <p:cNvSpPr>
            <a:spLocks noGrp="1"/>
          </p:cNvSpPr>
          <p:nvPr>
            <p:ph type="title"/>
          </p:nvPr>
        </p:nvSpPr>
        <p:spPr/>
        <p:txBody>
          <a:bodyPr/>
          <a:lstStyle/>
          <a:p>
            <a:r>
              <a:rPr lang="zh-CN" altLang="en-US" dirty="0"/>
              <a:t>问题描述</a:t>
            </a:r>
          </a:p>
        </p:txBody>
      </p:sp>
      <p:sp>
        <p:nvSpPr>
          <p:cNvPr id="3" name="Content Placeholder 2">
            <a:extLst>
              <a:ext uri="{FF2B5EF4-FFF2-40B4-BE49-F238E27FC236}">
                <a16:creationId xmlns:a16="http://schemas.microsoft.com/office/drawing/2014/main" id="{610C0000-CE15-472C-9717-ACDD95402C81}"/>
              </a:ext>
            </a:extLst>
          </p:cNvPr>
          <p:cNvSpPr>
            <a:spLocks noGrp="1"/>
          </p:cNvSpPr>
          <p:nvPr>
            <p:ph idx="1"/>
          </p:nvPr>
        </p:nvSpPr>
        <p:spPr/>
        <p:txBody>
          <a:bodyPr/>
          <a:lstStyle/>
          <a:p>
            <a:r>
              <a:rPr lang="zh-CN" altLang="en-US" dirty="0"/>
              <a:t>环境表示：使用基于网格的环境来表示具有可行路径和不可行路径的环境</a:t>
            </a:r>
          </a:p>
          <a:p>
            <a:r>
              <a:rPr lang="zh-CN" altLang="en-US" dirty="0"/>
              <a:t>目标：在基于网格的环境中找到位置，以便机器人只能在这些位置上改变方向，并最小化起点和目标点之间的目标函数</a:t>
            </a:r>
          </a:p>
          <a:p>
            <a:r>
              <a:rPr lang="zh-CN" altLang="en-US" dirty="0"/>
              <a:t>关键点：选择位置不能位于障碍物位置，也不能选择路径穿越障碍物位置</a:t>
            </a:r>
            <a:endParaRPr lang="en-US" altLang="zh-CN" dirty="0"/>
          </a:p>
          <a:p>
            <a:r>
              <a:rPr lang="zh-CN" altLang="en-US" dirty="0"/>
              <a:t>环境动态性：障碍物可以在基于网格的环境中移动</a:t>
            </a:r>
          </a:p>
          <a:p>
            <a:endParaRPr lang="zh-CN" altLang="en-US" dirty="0"/>
          </a:p>
          <a:p>
            <a:endParaRPr lang="zh-CN" altLang="en-US" dirty="0"/>
          </a:p>
        </p:txBody>
      </p:sp>
    </p:spTree>
    <p:extLst>
      <p:ext uri="{BB962C8B-B14F-4D97-AF65-F5344CB8AC3E}">
        <p14:creationId xmlns:p14="http://schemas.microsoft.com/office/powerpoint/2010/main" val="852777524"/>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A88A55-1D2A-4757-AAC5-624819A9D526}"/>
              </a:ext>
            </a:extLst>
          </p:cNvPr>
          <p:cNvSpPr>
            <a:spLocks noGrp="1"/>
          </p:cNvSpPr>
          <p:nvPr>
            <p:ph type="title"/>
          </p:nvPr>
        </p:nvSpPr>
        <p:spPr/>
        <p:txBody>
          <a:bodyPr/>
          <a:lstStyle/>
          <a:p>
            <a:r>
              <a:rPr lang="zh-CN" altLang="en-US" dirty="0"/>
              <a:t>问题描述</a:t>
            </a:r>
          </a:p>
        </p:txBody>
      </p:sp>
      <p:pic>
        <p:nvPicPr>
          <p:cNvPr id="5" name="Content Placeholder 4">
            <a:extLst>
              <a:ext uri="{FF2B5EF4-FFF2-40B4-BE49-F238E27FC236}">
                <a16:creationId xmlns:a16="http://schemas.microsoft.com/office/drawing/2014/main" id="{0DCF0956-C37E-4FB6-AC8F-5F04AC93A64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444695" y="1388784"/>
            <a:ext cx="5821854" cy="5104091"/>
          </a:xfrm>
        </p:spPr>
      </p:pic>
    </p:spTree>
    <p:extLst>
      <p:ext uri="{BB962C8B-B14F-4D97-AF65-F5344CB8AC3E}">
        <p14:creationId xmlns:p14="http://schemas.microsoft.com/office/powerpoint/2010/main" val="4065576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C6689E-9F77-4EAF-9E18-DCEADBE11932}"/>
              </a:ext>
            </a:extLst>
          </p:cNvPr>
          <p:cNvSpPr>
            <a:spLocks noGrp="1"/>
          </p:cNvSpPr>
          <p:nvPr>
            <p:ph type="title"/>
          </p:nvPr>
        </p:nvSpPr>
        <p:spPr/>
        <p:txBody>
          <a:bodyPr/>
          <a:lstStyle/>
          <a:p>
            <a:r>
              <a:rPr lang="zh-CN" altLang="en-US" dirty="0"/>
              <a:t>问题描述</a:t>
            </a:r>
          </a:p>
        </p:txBody>
      </p:sp>
      <p:sp>
        <p:nvSpPr>
          <p:cNvPr id="3" name="Content Placeholder 2">
            <a:extLst>
              <a:ext uri="{FF2B5EF4-FFF2-40B4-BE49-F238E27FC236}">
                <a16:creationId xmlns:a16="http://schemas.microsoft.com/office/drawing/2014/main" id="{416F81A7-3EDE-493F-8C10-353FAB7D0762}"/>
              </a:ext>
            </a:extLst>
          </p:cNvPr>
          <p:cNvSpPr>
            <a:spLocks noGrp="1"/>
          </p:cNvSpPr>
          <p:nvPr>
            <p:ph idx="1"/>
          </p:nvPr>
        </p:nvSpPr>
        <p:spPr/>
        <p:txBody>
          <a:bodyPr/>
          <a:lstStyle/>
          <a:p>
            <a:r>
              <a:rPr lang="zh-CN" altLang="en-US" dirty="0"/>
              <a:t>目标函数：这里我们使用路径距离，平滑度和安全性的组合来优化路径</a:t>
            </a:r>
            <a:endParaRPr lang="en-US" altLang="zh-CN" dirty="0"/>
          </a:p>
          <a:p>
            <a:r>
              <a:rPr lang="zh-CN" altLang="en-US" dirty="0"/>
              <a:t>可行路径</a:t>
            </a:r>
            <a:endParaRPr lang="en-US" altLang="zh-CN" dirty="0"/>
          </a:p>
          <a:p>
            <a:endParaRPr lang="en-US" altLang="zh-CN" dirty="0"/>
          </a:p>
          <a:p>
            <a:endParaRPr lang="en-US" altLang="zh-CN" dirty="0"/>
          </a:p>
          <a:p>
            <a:endParaRPr lang="en-US" altLang="zh-CN" dirty="0"/>
          </a:p>
          <a:p>
            <a:r>
              <a:rPr lang="zh-CN" altLang="en-US" dirty="0"/>
              <a:t>不可行路径</a:t>
            </a:r>
          </a:p>
          <a:p>
            <a:endParaRPr lang="zh-CN" altLang="en-US" dirty="0"/>
          </a:p>
        </p:txBody>
      </p:sp>
      <p:pic>
        <p:nvPicPr>
          <p:cNvPr id="5" name="Picture 4" descr="A screenshot of a cell phone&#10;&#10;Description automatically generated">
            <a:extLst>
              <a:ext uri="{FF2B5EF4-FFF2-40B4-BE49-F238E27FC236}">
                <a16:creationId xmlns:a16="http://schemas.microsoft.com/office/drawing/2014/main" id="{9FCE03D7-5386-4DCD-8150-B05640F87699}"/>
              </a:ext>
            </a:extLst>
          </p:cNvPr>
          <p:cNvPicPr>
            <a:picLocks noChangeAspect="1"/>
          </p:cNvPicPr>
          <p:nvPr/>
        </p:nvPicPr>
        <p:blipFill rotWithShape="1">
          <a:blip r:embed="rId3">
            <a:extLst>
              <a:ext uri="{28A0092B-C50C-407E-A947-70E740481C1C}">
                <a14:useLocalDpi xmlns:a14="http://schemas.microsoft.com/office/drawing/2010/main" val="0"/>
              </a:ext>
            </a:extLst>
          </a:blip>
          <a:srcRect t="8833" b="5318"/>
          <a:stretch/>
        </p:blipFill>
        <p:spPr>
          <a:xfrm>
            <a:off x="2910390" y="2460395"/>
            <a:ext cx="8011483" cy="2130458"/>
          </a:xfrm>
          <a:prstGeom prst="rect">
            <a:avLst/>
          </a:prstGeom>
        </p:spPr>
      </p:pic>
      <p:pic>
        <p:nvPicPr>
          <p:cNvPr id="7" name="Picture 6" descr="A close up of a logo&#10;&#10;Description automatically generated">
            <a:extLst>
              <a:ext uri="{FF2B5EF4-FFF2-40B4-BE49-F238E27FC236}">
                <a16:creationId xmlns:a16="http://schemas.microsoft.com/office/drawing/2014/main" id="{FAA254C3-AE06-42BE-8258-C5A2AB9C42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43925" y="5489089"/>
            <a:ext cx="7877948" cy="619614"/>
          </a:xfrm>
          <a:prstGeom prst="rect">
            <a:avLst/>
          </a:prstGeom>
        </p:spPr>
      </p:pic>
    </p:spTree>
    <p:extLst>
      <p:ext uri="{BB962C8B-B14F-4D97-AF65-F5344CB8AC3E}">
        <p14:creationId xmlns:p14="http://schemas.microsoft.com/office/powerpoint/2010/main" val="38359607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A32452-A2D8-4EA2-B212-D604E37A7BAA}"/>
              </a:ext>
            </a:extLst>
          </p:cNvPr>
          <p:cNvSpPr>
            <a:spLocks noGrp="1"/>
          </p:cNvSpPr>
          <p:nvPr>
            <p:ph type="title"/>
          </p:nvPr>
        </p:nvSpPr>
        <p:spPr/>
        <p:txBody>
          <a:bodyPr/>
          <a:lstStyle/>
          <a:p>
            <a:r>
              <a:rPr lang="zh-CN" altLang="en-US" dirty="0"/>
              <a:t>进化算法</a:t>
            </a:r>
          </a:p>
        </p:txBody>
      </p:sp>
      <p:sp>
        <p:nvSpPr>
          <p:cNvPr id="3" name="Content Placeholder 2">
            <a:extLst>
              <a:ext uri="{FF2B5EF4-FFF2-40B4-BE49-F238E27FC236}">
                <a16:creationId xmlns:a16="http://schemas.microsoft.com/office/drawing/2014/main" id="{A3AC755D-DEC3-446C-B610-E1E0817F9668}"/>
              </a:ext>
            </a:extLst>
          </p:cNvPr>
          <p:cNvSpPr>
            <a:spLocks noGrp="1"/>
          </p:cNvSpPr>
          <p:nvPr>
            <p:ph idx="1"/>
          </p:nvPr>
        </p:nvSpPr>
        <p:spPr/>
        <p:txBody>
          <a:bodyPr/>
          <a:lstStyle/>
          <a:p>
            <a:r>
              <a:rPr lang="zh-CN" altLang="en-US" dirty="0"/>
              <a:t>模式搜索算法：搜索当前点周围的一组点，以找到使得目标函数值更小的点</a:t>
            </a:r>
            <a:endParaRPr lang="en-US" altLang="zh-CN" dirty="0"/>
          </a:p>
          <a:p>
            <a:r>
              <a:rPr lang="zh-CN" altLang="en-US" dirty="0"/>
              <a:t>遗传算法：是一种迭代的随机全局搜索方法</a:t>
            </a:r>
            <a:endParaRPr lang="en-US" altLang="zh-CN" dirty="0"/>
          </a:p>
          <a:p>
            <a:r>
              <a:rPr lang="zh-CN" altLang="en-US" dirty="0"/>
              <a:t>粒子群优化算法：用于处理连续和不连续目标函数的优化，是基于群体的搜索方法，每个解决方案在群体中显示为粒子，称为群体。粒子可以在多维搜索空间中改变它们的位置，以便达到它们的平衡和最佳点，直到发生迭代限制。</a:t>
            </a:r>
          </a:p>
          <a:p>
            <a:endParaRPr lang="zh-CN" altLang="en-US" dirty="0"/>
          </a:p>
        </p:txBody>
      </p:sp>
    </p:spTree>
    <p:extLst>
      <p:ext uri="{BB962C8B-B14F-4D97-AF65-F5344CB8AC3E}">
        <p14:creationId xmlns:p14="http://schemas.microsoft.com/office/powerpoint/2010/main" val="20393974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E67394-7C59-407C-836E-3E7C4BC91AB1}"/>
              </a:ext>
            </a:extLst>
          </p:cNvPr>
          <p:cNvSpPr>
            <a:spLocks noGrp="1"/>
          </p:cNvSpPr>
          <p:nvPr>
            <p:ph type="title"/>
          </p:nvPr>
        </p:nvSpPr>
        <p:spPr/>
        <p:txBody>
          <a:bodyPr/>
          <a:lstStyle/>
          <a:p>
            <a:r>
              <a:rPr lang="zh-CN" altLang="en-US" dirty="0"/>
              <a:t>进化算法</a:t>
            </a:r>
          </a:p>
        </p:txBody>
      </p:sp>
      <p:pic>
        <p:nvPicPr>
          <p:cNvPr id="5" name="Content Placeholder 4" descr="A screenshot of a cell phone&#10;&#10;Description automatically generated">
            <a:extLst>
              <a:ext uri="{FF2B5EF4-FFF2-40B4-BE49-F238E27FC236}">
                <a16:creationId xmlns:a16="http://schemas.microsoft.com/office/drawing/2014/main" id="{F45FC938-138E-409C-A734-6437E9D55E0C}"/>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423790" y="29657"/>
            <a:ext cx="3127080" cy="6828343"/>
          </a:xfrm>
        </p:spPr>
      </p:pic>
    </p:spTree>
    <p:extLst>
      <p:ext uri="{BB962C8B-B14F-4D97-AF65-F5344CB8AC3E}">
        <p14:creationId xmlns:p14="http://schemas.microsoft.com/office/powerpoint/2010/main" val="114312964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180832-96A1-4ED1-819C-2FD8D8D83D3B}"/>
              </a:ext>
            </a:extLst>
          </p:cNvPr>
          <p:cNvSpPr>
            <a:spLocks noGrp="1"/>
          </p:cNvSpPr>
          <p:nvPr>
            <p:ph type="title"/>
          </p:nvPr>
        </p:nvSpPr>
        <p:spPr/>
        <p:txBody>
          <a:bodyPr/>
          <a:lstStyle/>
          <a:p>
            <a:r>
              <a:rPr lang="zh-CN" altLang="en-US" dirty="0"/>
              <a:t>模拟结果与讨论</a:t>
            </a:r>
          </a:p>
        </p:txBody>
      </p:sp>
      <p:pic>
        <p:nvPicPr>
          <p:cNvPr id="5" name="Content Placeholder 4" descr="A close up of a keyboard&#10;&#10;Description automatically generated">
            <a:extLst>
              <a:ext uri="{FF2B5EF4-FFF2-40B4-BE49-F238E27FC236}">
                <a16:creationId xmlns:a16="http://schemas.microsoft.com/office/drawing/2014/main" id="{743DC1D4-9555-46F4-9A50-7CD90CF52E53}"/>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64563" y="2464986"/>
            <a:ext cx="3266323" cy="2889439"/>
          </a:xfrm>
        </p:spPr>
      </p:pic>
      <p:pic>
        <p:nvPicPr>
          <p:cNvPr id="7" name="Picture 6" descr="A close up of a keyboard&#10;&#10;Description automatically generated">
            <a:extLst>
              <a:ext uri="{FF2B5EF4-FFF2-40B4-BE49-F238E27FC236}">
                <a16:creationId xmlns:a16="http://schemas.microsoft.com/office/drawing/2014/main" id="{4CAF56D2-D686-4942-B867-76E4521B3A3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10843" y="2405806"/>
            <a:ext cx="3306924" cy="2889439"/>
          </a:xfrm>
          <a:prstGeom prst="rect">
            <a:avLst/>
          </a:prstGeom>
        </p:spPr>
      </p:pic>
      <p:pic>
        <p:nvPicPr>
          <p:cNvPr id="9" name="Picture 8" descr="A close up of a keyboard&#10;&#10;Description automatically generated">
            <a:extLst>
              <a:ext uri="{FF2B5EF4-FFF2-40B4-BE49-F238E27FC236}">
                <a16:creationId xmlns:a16="http://schemas.microsoft.com/office/drawing/2014/main" id="{EFF8BEE0-43BA-4B3F-B981-E1479072DA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97724" y="2440667"/>
            <a:ext cx="3446283" cy="3062070"/>
          </a:xfrm>
          <a:prstGeom prst="rect">
            <a:avLst/>
          </a:prstGeom>
        </p:spPr>
      </p:pic>
    </p:spTree>
    <p:extLst>
      <p:ext uri="{BB962C8B-B14F-4D97-AF65-F5344CB8AC3E}">
        <p14:creationId xmlns:p14="http://schemas.microsoft.com/office/powerpoint/2010/main" val="32389850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B02183-7423-4C87-BAA7-8F48FCE71CDA}"/>
              </a:ext>
            </a:extLst>
          </p:cNvPr>
          <p:cNvSpPr>
            <a:spLocks noGrp="1"/>
          </p:cNvSpPr>
          <p:nvPr>
            <p:ph type="title"/>
          </p:nvPr>
        </p:nvSpPr>
        <p:spPr/>
        <p:txBody>
          <a:bodyPr/>
          <a:lstStyle/>
          <a:p>
            <a:r>
              <a:rPr lang="zh-CN" altLang="en-US" dirty="0"/>
              <a:t>模拟结果与讨论</a:t>
            </a:r>
          </a:p>
        </p:txBody>
      </p:sp>
      <p:pic>
        <p:nvPicPr>
          <p:cNvPr id="5" name="Content Placeholder 4" descr="A screenshot of a cell phone&#10;&#10;Description automatically generated">
            <a:extLst>
              <a:ext uri="{FF2B5EF4-FFF2-40B4-BE49-F238E27FC236}">
                <a16:creationId xmlns:a16="http://schemas.microsoft.com/office/drawing/2014/main" id="{BFCECEB4-AA46-45B6-9002-E22262734FA7}"/>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3735278" y="1358447"/>
            <a:ext cx="4951521" cy="5134428"/>
          </a:xfrm>
        </p:spPr>
      </p:pic>
    </p:spTree>
    <p:extLst>
      <p:ext uri="{BB962C8B-B14F-4D97-AF65-F5344CB8AC3E}">
        <p14:creationId xmlns:p14="http://schemas.microsoft.com/office/powerpoint/2010/main" val="346321341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7128" y="757054"/>
            <a:ext cx="8340629" cy="707886"/>
          </a:xfrm>
          <a:prstGeom prst="rect">
            <a:avLst/>
          </a:prstGeom>
          <a:noFill/>
        </p:spPr>
        <p:txBody>
          <a:bodyPr wrap="square" rtlCol="0">
            <a:spAutoFit/>
          </a:bodyPr>
          <a:lstStyle/>
          <a:p>
            <a:r>
              <a:rPr lang="zh-CN" altLang="en-US" sz="4000" dirty="0"/>
              <a:t>主题：进化深度网络</a:t>
            </a:r>
            <a:endParaRPr lang="en-US" sz="4000" dirty="0"/>
          </a:p>
        </p:txBody>
      </p:sp>
      <p:sp>
        <p:nvSpPr>
          <p:cNvPr id="3" name="内容占位符 2">
            <a:extLst>
              <a:ext uri="{FF2B5EF4-FFF2-40B4-BE49-F238E27FC236}">
                <a16:creationId xmlns:a16="http://schemas.microsoft.com/office/drawing/2014/main" id="{F1ADDDE5-B409-4009-A8DB-6FBC8EF44666}"/>
              </a:ext>
            </a:extLst>
          </p:cNvPr>
          <p:cNvSpPr>
            <a:spLocks noGrp="1"/>
          </p:cNvSpPr>
          <p:nvPr/>
        </p:nvSpPr>
        <p:spPr>
          <a:xfrm>
            <a:off x="577128" y="1894354"/>
            <a:ext cx="110744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论文：</a:t>
            </a:r>
            <a:r>
              <a:rPr lang="en-US" altLang="zh-CN" dirty="0"/>
              <a:t>EDEN: Evolutionary Deep Networks for Efficient Machine Learning</a:t>
            </a:r>
            <a:endParaRPr lang="zh-CN" altLang="en-US" dirty="0"/>
          </a:p>
        </p:txBody>
      </p:sp>
      <p:sp>
        <p:nvSpPr>
          <p:cNvPr id="2" name="TextBox 1">
            <a:extLst>
              <a:ext uri="{FF2B5EF4-FFF2-40B4-BE49-F238E27FC236}">
                <a16:creationId xmlns:a16="http://schemas.microsoft.com/office/drawing/2014/main" id="{9B857161-9EDD-4A4B-8659-B5FED629A352}"/>
              </a:ext>
            </a:extLst>
          </p:cNvPr>
          <p:cNvSpPr txBox="1"/>
          <p:nvPr/>
        </p:nvSpPr>
        <p:spPr>
          <a:xfrm>
            <a:off x="207390" y="282804"/>
            <a:ext cx="1715678" cy="369332"/>
          </a:xfrm>
          <a:prstGeom prst="rect">
            <a:avLst/>
          </a:prstGeom>
          <a:noFill/>
        </p:spPr>
        <p:txBody>
          <a:bodyPr wrap="square" rtlCol="0">
            <a:spAutoFit/>
          </a:bodyPr>
          <a:lstStyle/>
          <a:p>
            <a:r>
              <a:rPr lang="zh-CN" altLang="en-US" dirty="0"/>
              <a:t>林泽培</a:t>
            </a:r>
          </a:p>
        </p:txBody>
      </p:sp>
    </p:spTree>
    <p:extLst>
      <p:ext uri="{BB962C8B-B14F-4D97-AF65-F5344CB8AC3E}">
        <p14:creationId xmlns:p14="http://schemas.microsoft.com/office/powerpoint/2010/main" val="209007829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7128" y="757054"/>
            <a:ext cx="8340629" cy="707886"/>
          </a:xfrm>
          <a:prstGeom prst="rect">
            <a:avLst/>
          </a:prstGeom>
          <a:noFill/>
        </p:spPr>
        <p:txBody>
          <a:bodyPr wrap="square" rtlCol="0">
            <a:spAutoFit/>
          </a:bodyPr>
          <a:lstStyle/>
          <a:p>
            <a:r>
              <a:rPr lang="zh-CN" altLang="en-US" sz="4000" dirty="0"/>
              <a:t>简介</a:t>
            </a:r>
            <a:endParaRPr lang="en-US" sz="4000" dirty="0"/>
          </a:p>
        </p:txBody>
      </p:sp>
      <p:sp>
        <p:nvSpPr>
          <p:cNvPr id="3" name="内容占位符 2">
            <a:extLst>
              <a:ext uri="{FF2B5EF4-FFF2-40B4-BE49-F238E27FC236}">
                <a16:creationId xmlns:a16="http://schemas.microsoft.com/office/drawing/2014/main" id="{F1ADDDE5-B409-4009-A8DB-6FBC8EF44666}"/>
              </a:ext>
            </a:extLst>
          </p:cNvPr>
          <p:cNvSpPr>
            <a:spLocks noGrp="1"/>
          </p:cNvSpPr>
          <p:nvPr/>
        </p:nvSpPr>
        <p:spPr>
          <a:xfrm>
            <a:off x="577128" y="1894354"/>
            <a:ext cx="110744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提出了一种进化深度网络（</a:t>
            </a:r>
            <a:r>
              <a:rPr lang="en-US" altLang="zh-CN" dirty="0"/>
              <a:t>Evolutionary Deep Network/EDEN</a:t>
            </a:r>
            <a:r>
              <a:rPr lang="zh-CN" altLang="en-US" dirty="0"/>
              <a:t>），即一种神经进化（</a:t>
            </a:r>
            <a:r>
              <a:rPr lang="en-US" altLang="zh-CN" dirty="0"/>
              <a:t>neuro-evolutionary</a:t>
            </a:r>
            <a:r>
              <a:rPr lang="zh-CN" altLang="en-US" dirty="0"/>
              <a:t>）算法。该算法结合了遗传算法和深度神经网络，并可用于探索神经网络架构的搜索空间、与之相关联的超参数和训练迭代所采用的 </a:t>
            </a:r>
            <a:r>
              <a:rPr lang="en-US" altLang="zh-CN" dirty="0"/>
              <a:t>epoch </a:t>
            </a:r>
            <a:r>
              <a:rPr lang="zh-CN" altLang="en-US" dirty="0"/>
              <a:t>数量。</a:t>
            </a:r>
          </a:p>
        </p:txBody>
      </p:sp>
    </p:spTree>
    <p:extLst>
      <p:ext uri="{BB962C8B-B14F-4D97-AF65-F5344CB8AC3E}">
        <p14:creationId xmlns:p14="http://schemas.microsoft.com/office/powerpoint/2010/main" val="153911020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7128" y="757054"/>
            <a:ext cx="8340629" cy="707886"/>
          </a:xfrm>
          <a:prstGeom prst="rect">
            <a:avLst/>
          </a:prstGeom>
          <a:noFill/>
        </p:spPr>
        <p:txBody>
          <a:bodyPr wrap="square" rtlCol="0">
            <a:spAutoFit/>
          </a:bodyPr>
          <a:lstStyle/>
          <a:p>
            <a:r>
              <a:rPr lang="zh-CN" altLang="en-US" sz="4000" dirty="0"/>
              <a:t>算法目标</a:t>
            </a:r>
            <a:endParaRPr lang="en-US" sz="4000" dirty="0"/>
          </a:p>
        </p:txBody>
      </p:sp>
      <p:sp>
        <p:nvSpPr>
          <p:cNvPr id="3" name="内容占位符 2">
            <a:extLst>
              <a:ext uri="{FF2B5EF4-FFF2-40B4-BE49-F238E27FC236}">
                <a16:creationId xmlns:a16="http://schemas.microsoft.com/office/drawing/2014/main" id="{F1ADDDE5-B409-4009-A8DB-6FBC8EF44666}"/>
              </a:ext>
            </a:extLst>
          </p:cNvPr>
          <p:cNvSpPr>
            <a:spLocks noGrp="1"/>
          </p:cNvSpPr>
          <p:nvPr/>
        </p:nvSpPr>
        <p:spPr>
          <a:xfrm>
            <a:off x="577128" y="1894354"/>
            <a:ext cx="110744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用神经进化算法来创造 </a:t>
            </a:r>
            <a:r>
              <a:rPr lang="en-US" altLang="zh-CN" dirty="0"/>
              <a:t>1D </a:t>
            </a:r>
            <a:r>
              <a:rPr lang="zh-CN" altLang="en-US" dirty="0"/>
              <a:t>卷积网络和优化嵌入层以实现情感分析任务</a:t>
            </a:r>
          </a:p>
        </p:txBody>
      </p:sp>
    </p:spTree>
    <p:extLst>
      <p:ext uri="{BB962C8B-B14F-4D97-AF65-F5344CB8AC3E}">
        <p14:creationId xmlns:p14="http://schemas.microsoft.com/office/powerpoint/2010/main" val="159317405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MuJoCo</a:t>
            </a:r>
            <a:r>
              <a:rPr lang="en-US" altLang="zh-CN" dirty="0"/>
              <a:t> </a:t>
            </a:r>
            <a:r>
              <a:rPr lang="zh-CN" altLang="en-US" dirty="0"/>
              <a:t>控制任务</a:t>
            </a:r>
            <a:endParaRPr lang="en-US" dirty="0"/>
          </a:p>
        </p:txBody>
      </p:sp>
      <p:pic>
        <p:nvPicPr>
          <p:cNvPr id="3074" name="Picture 2" descr="https://openai.com/content/images/2017/03/out.gif"/>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86000" y="2731294"/>
            <a:ext cx="7620000" cy="254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8481605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7128" y="757054"/>
            <a:ext cx="8340629" cy="707886"/>
          </a:xfrm>
          <a:prstGeom prst="rect">
            <a:avLst/>
          </a:prstGeom>
          <a:noFill/>
        </p:spPr>
        <p:txBody>
          <a:bodyPr wrap="square" rtlCol="0">
            <a:spAutoFit/>
          </a:bodyPr>
          <a:lstStyle/>
          <a:p>
            <a:r>
              <a:rPr lang="zh-CN" altLang="en-US" sz="4000" dirty="0"/>
              <a:t>算法大致过程</a:t>
            </a:r>
            <a:endParaRPr lang="en-US" sz="4000" dirty="0"/>
          </a:p>
        </p:txBody>
      </p:sp>
      <p:sp>
        <p:nvSpPr>
          <p:cNvPr id="3" name="内容占位符 2">
            <a:extLst>
              <a:ext uri="{FF2B5EF4-FFF2-40B4-BE49-F238E27FC236}">
                <a16:creationId xmlns:a16="http://schemas.microsoft.com/office/drawing/2014/main" id="{F1ADDDE5-B409-4009-A8DB-6FBC8EF44666}"/>
              </a:ext>
            </a:extLst>
          </p:cNvPr>
          <p:cNvSpPr>
            <a:spLocks noGrp="1"/>
          </p:cNvSpPr>
          <p:nvPr/>
        </p:nvSpPr>
        <p:spPr>
          <a:xfrm>
            <a:off x="577128" y="1894354"/>
            <a:ext cx="110744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endParaRPr lang="zh-CN" altLang="en-US" dirty="0"/>
          </a:p>
        </p:txBody>
      </p:sp>
      <p:sp>
        <p:nvSpPr>
          <p:cNvPr id="2" name="矩形 1">
            <a:extLst>
              <a:ext uri="{FF2B5EF4-FFF2-40B4-BE49-F238E27FC236}">
                <a16:creationId xmlns:a16="http://schemas.microsoft.com/office/drawing/2014/main" id="{331F5C44-A0B6-4E73-8AE0-BDAFDCCD0028}"/>
              </a:ext>
            </a:extLst>
          </p:cNvPr>
          <p:cNvSpPr/>
          <p:nvPr/>
        </p:nvSpPr>
        <p:spPr>
          <a:xfrm>
            <a:off x="577128" y="1894354"/>
            <a:ext cx="10188282" cy="3539430"/>
          </a:xfrm>
          <a:prstGeom prst="rect">
            <a:avLst/>
          </a:prstGeom>
        </p:spPr>
        <p:txBody>
          <a:bodyPr wrap="square">
            <a:spAutoFit/>
          </a:bodyPr>
          <a:lstStyle/>
          <a:p>
            <a:pPr marL="285750" indent="-285750">
              <a:buFont typeface="Arial" panose="020B0604020202020204" pitchFamily="34" charset="0"/>
              <a:buChar char="•"/>
            </a:pPr>
            <a:r>
              <a:rPr lang="zh-CN" altLang="en-US" sz="3200" dirty="0">
                <a:solidFill>
                  <a:srgbClr val="333333"/>
                </a:solidFill>
                <a:latin typeface="-apple-system-font"/>
              </a:rPr>
              <a:t>神经网络由 </a:t>
            </a:r>
            <a:r>
              <a:rPr lang="en-US" altLang="zh-CN" sz="3200" dirty="0">
                <a:solidFill>
                  <a:srgbClr val="333333"/>
                </a:solidFill>
                <a:latin typeface="-apple-system-font"/>
              </a:rPr>
              <a:t>EDEN </a:t>
            </a:r>
            <a:r>
              <a:rPr lang="zh-CN" altLang="en-US" sz="3200" dirty="0">
                <a:solidFill>
                  <a:srgbClr val="333333"/>
                </a:solidFill>
                <a:latin typeface="-apple-system-font"/>
              </a:rPr>
              <a:t>染色体编码</a:t>
            </a:r>
            <a:endParaRPr lang="en-US" altLang="zh-CN" sz="3200" dirty="0">
              <a:solidFill>
                <a:srgbClr val="333333"/>
              </a:solidFill>
              <a:latin typeface="-apple-system-font"/>
            </a:endParaRPr>
          </a:p>
          <a:p>
            <a:pPr marL="285750" indent="-285750">
              <a:buFont typeface="Arial" panose="020B0604020202020204" pitchFamily="34" charset="0"/>
              <a:buChar char="•"/>
            </a:pPr>
            <a:r>
              <a:rPr lang="zh-CN" altLang="en-US" sz="3200" dirty="0"/>
              <a:t>随机初始化染色体群（</a:t>
            </a:r>
            <a:r>
              <a:rPr lang="en-US" altLang="zh-CN" sz="3200" dirty="0"/>
              <a:t>population of chromosomes</a:t>
            </a:r>
            <a:r>
              <a:rPr lang="zh-CN" altLang="en-US" sz="3200" dirty="0"/>
              <a:t>），每一个染色体代表优化问题的候选解</a:t>
            </a:r>
            <a:endParaRPr lang="en-US" altLang="zh-CN" sz="3200" dirty="0"/>
          </a:p>
          <a:p>
            <a:pPr marL="285750" indent="-285750">
              <a:buFont typeface="Arial" panose="020B0604020202020204" pitchFamily="34" charset="0"/>
              <a:buChar char="•"/>
            </a:pPr>
            <a:r>
              <a:rPr lang="zh-CN" altLang="en-US" sz="3200" dirty="0"/>
              <a:t>基于适应度函数，我们选择多对较优个体（父母）</a:t>
            </a:r>
            <a:endParaRPr lang="en-US" altLang="zh-CN" sz="3200" dirty="0"/>
          </a:p>
          <a:p>
            <a:pPr marL="285750" indent="-285750">
              <a:buFont typeface="Arial" panose="020B0604020202020204" pitchFamily="34" charset="0"/>
              <a:buChar char="•"/>
            </a:pPr>
            <a:r>
              <a:rPr lang="zh-CN" altLang="en-US" sz="3200" dirty="0"/>
              <a:t>适应度高的个体更易被选中繁殖，即将较优父母的基因传递到下一代。</a:t>
            </a:r>
            <a:endParaRPr lang="en-US" altLang="zh-CN" sz="3200" dirty="0"/>
          </a:p>
          <a:p>
            <a:pPr marL="285750" indent="-285750">
              <a:buFont typeface="Arial" panose="020B0604020202020204" pitchFamily="34" charset="0"/>
              <a:buChar char="•"/>
            </a:pPr>
            <a:endParaRPr lang="zh-CN" altLang="en-US" sz="3200" dirty="0"/>
          </a:p>
        </p:txBody>
      </p:sp>
    </p:spTree>
    <p:extLst>
      <p:ext uri="{BB962C8B-B14F-4D97-AF65-F5344CB8AC3E}">
        <p14:creationId xmlns:p14="http://schemas.microsoft.com/office/powerpoint/2010/main" val="130578374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577128" y="757054"/>
            <a:ext cx="8340629" cy="707886"/>
          </a:xfrm>
          <a:prstGeom prst="rect">
            <a:avLst/>
          </a:prstGeom>
          <a:noFill/>
        </p:spPr>
        <p:txBody>
          <a:bodyPr wrap="square" rtlCol="0">
            <a:spAutoFit/>
          </a:bodyPr>
          <a:lstStyle/>
          <a:p>
            <a:r>
              <a:rPr lang="zh-CN" altLang="en-US" sz="4000" dirty="0"/>
              <a:t>解决的问题</a:t>
            </a:r>
            <a:endParaRPr lang="en-US" sz="4000" dirty="0"/>
          </a:p>
        </p:txBody>
      </p:sp>
      <p:sp>
        <p:nvSpPr>
          <p:cNvPr id="3" name="内容占位符 2">
            <a:extLst>
              <a:ext uri="{FF2B5EF4-FFF2-40B4-BE49-F238E27FC236}">
                <a16:creationId xmlns:a16="http://schemas.microsoft.com/office/drawing/2014/main" id="{F1ADDDE5-B409-4009-A8DB-6FBC8EF44666}"/>
              </a:ext>
            </a:extLst>
          </p:cNvPr>
          <p:cNvSpPr>
            <a:spLocks noGrp="1"/>
          </p:cNvSpPr>
          <p:nvPr/>
        </p:nvSpPr>
        <p:spPr>
          <a:xfrm>
            <a:off x="577128" y="1894354"/>
            <a:ext cx="11074402"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在众多神经网络算法优化问题领域中演化优良的一般性架构和超参数</a:t>
            </a:r>
            <a:endParaRPr lang="en-US" altLang="zh-CN" dirty="0"/>
          </a:p>
          <a:p>
            <a:r>
              <a:rPr lang="zh-CN" altLang="en-US" dirty="0"/>
              <a:t>这种演化是否可以在单块 </a:t>
            </a:r>
            <a:r>
              <a:rPr lang="en-US" altLang="zh-CN" dirty="0"/>
              <a:t>GPU </a:t>
            </a:r>
            <a:r>
              <a:rPr lang="zh-CN" altLang="en-US" dirty="0"/>
              <a:t>上完成，不是像以前一样需要在大型计算集群上完成</a:t>
            </a:r>
          </a:p>
        </p:txBody>
      </p:sp>
    </p:spTree>
    <p:extLst>
      <p:ext uri="{BB962C8B-B14F-4D97-AF65-F5344CB8AC3E}">
        <p14:creationId xmlns:p14="http://schemas.microsoft.com/office/powerpoint/2010/main" val="387785853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 Evolution Strategy</a:t>
            </a:r>
            <a:endParaRPr lang="zh-CN" altLang="en-US" dirty="0"/>
          </a:p>
        </p:txBody>
      </p:sp>
      <p:sp>
        <p:nvSpPr>
          <p:cNvPr id="3" name="内容占位符 2">
            <a:extLst>
              <a:ext uri="{FF2B5EF4-FFF2-40B4-BE49-F238E27FC236}">
                <a16:creationId xmlns:a16="http://schemas.microsoft.com/office/drawing/2014/main" id="{57393FDF-4692-49DD-ADED-43DE8FB9FD37}"/>
              </a:ext>
            </a:extLst>
          </p:cNvPr>
          <p:cNvSpPr>
            <a:spLocks noGrp="1"/>
          </p:cNvSpPr>
          <p:nvPr>
            <p:ph idx="1"/>
          </p:nvPr>
        </p:nvSpPr>
        <p:spPr/>
        <p:txBody>
          <a:bodyPr>
            <a:normAutofit/>
          </a:bodyPr>
          <a:lstStyle/>
          <a:p>
            <a:r>
              <a:rPr lang="en-US" altLang="zh-CN" dirty="0"/>
              <a:t>CMA</a:t>
            </a:r>
            <a:r>
              <a:rPr lang="zh-CN" altLang="en-US" dirty="0"/>
              <a:t>是一种随机的，不需要计算梯度的数值优化算法。主要用来解决非线性、非凸的优化问题，是最有名，应用最多，性能最好的进化策略算法之一，在中等规模的复杂优化问题上具有很好的效果，是黑箱优化算法中最好的方法之一。</a:t>
            </a:r>
            <a:endParaRPr lang="en-US" altLang="zh-CN" dirty="0"/>
          </a:p>
          <a:p>
            <a:endParaRPr lang="en-US" altLang="zh-CN" dirty="0"/>
          </a:p>
          <a:p>
            <a:r>
              <a:rPr lang="zh-CN" altLang="en-US" dirty="0"/>
              <a:t>黑箱随机优化：考虑一个黑箱搜索情景，想要最小化代价函数，目标是寻找一个或者多个点</a:t>
            </a:r>
            <a:r>
              <a:rPr lang="en-US" altLang="zh-CN" dirty="0"/>
              <a:t>x,</a:t>
            </a:r>
            <a:r>
              <a:rPr lang="zh-CN" altLang="en-US" dirty="0"/>
              <a:t>使得函数</a:t>
            </a:r>
            <a:r>
              <a:rPr lang="en-US" altLang="zh-CN" dirty="0"/>
              <a:t>f(x)</a:t>
            </a:r>
            <a:r>
              <a:rPr lang="zh-CN" altLang="en-US" dirty="0"/>
              <a:t>尽可能的小。而黑箱搜索，所能提供的信息只有函数</a:t>
            </a:r>
            <a:r>
              <a:rPr lang="en-US" altLang="zh-CN" dirty="0"/>
              <a:t>f(x),</a:t>
            </a:r>
            <a:r>
              <a:rPr lang="zh-CN" altLang="en-US" dirty="0"/>
              <a:t>搜索点可以自由的选择。但是同时意味着大的搜索信息量。</a:t>
            </a:r>
            <a:endParaRPr lang="en-US" altLang="zh-CN" dirty="0"/>
          </a:p>
        </p:txBody>
      </p:sp>
      <p:sp>
        <p:nvSpPr>
          <p:cNvPr id="4" name="TextBox 3">
            <a:extLst>
              <a:ext uri="{FF2B5EF4-FFF2-40B4-BE49-F238E27FC236}">
                <a16:creationId xmlns:a16="http://schemas.microsoft.com/office/drawing/2014/main" id="{A3810FFB-B3B5-4C48-9221-BBDC056127DA}"/>
              </a:ext>
            </a:extLst>
          </p:cNvPr>
          <p:cNvSpPr txBox="1"/>
          <p:nvPr/>
        </p:nvSpPr>
        <p:spPr>
          <a:xfrm>
            <a:off x="509047" y="263951"/>
            <a:ext cx="2092751" cy="369332"/>
          </a:xfrm>
          <a:prstGeom prst="rect">
            <a:avLst/>
          </a:prstGeom>
          <a:noFill/>
        </p:spPr>
        <p:txBody>
          <a:bodyPr wrap="square" rtlCol="0">
            <a:spAutoFit/>
          </a:bodyPr>
          <a:lstStyle/>
          <a:p>
            <a:r>
              <a:rPr lang="zh-CN" altLang="en-US" dirty="0"/>
              <a:t>卢涛</a:t>
            </a:r>
            <a:endParaRPr lang="en-US" altLang="zh-CN" dirty="0"/>
          </a:p>
        </p:txBody>
      </p:sp>
    </p:spTree>
    <p:extLst>
      <p:ext uri="{BB962C8B-B14F-4D97-AF65-F5344CB8AC3E}">
        <p14:creationId xmlns:p14="http://schemas.microsoft.com/office/powerpoint/2010/main" val="52909101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zh-CN" altLang="en-US" b="1" dirty="0"/>
              <a:t>黑箱随机优化流程</a:t>
            </a:r>
            <a:endParaRPr lang="zh-CN" altLang="en-US" dirty="0"/>
          </a:p>
        </p:txBody>
      </p:sp>
      <p:pic>
        <p:nvPicPr>
          <p:cNvPr id="4" name="内容占位符 3">
            <a:extLst>
              <a:ext uri="{FF2B5EF4-FFF2-40B4-BE49-F238E27FC236}">
                <a16:creationId xmlns:a16="http://schemas.microsoft.com/office/drawing/2014/main" id="{1B591078-6523-4D07-ADC9-108D975EDE14}"/>
              </a:ext>
            </a:extLst>
          </p:cNvPr>
          <p:cNvPicPr>
            <a:picLocks noGrp="1" noChangeAspect="1"/>
          </p:cNvPicPr>
          <p:nvPr>
            <p:ph idx="1"/>
          </p:nvPr>
        </p:nvPicPr>
        <p:blipFill>
          <a:blip r:embed="rId2"/>
          <a:stretch>
            <a:fillRect/>
          </a:stretch>
        </p:blipFill>
        <p:spPr>
          <a:xfrm>
            <a:off x="838200" y="1902471"/>
            <a:ext cx="10229790" cy="3636181"/>
          </a:xfrm>
          <a:prstGeom prst="rect">
            <a:avLst/>
          </a:prstGeom>
        </p:spPr>
      </p:pic>
    </p:spTree>
    <p:extLst>
      <p:ext uri="{BB962C8B-B14F-4D97-AF65-F5344CB8AC3E}">
        <p14:creationId xmlns:p14="http://schemas.microsoft.com/office/powerpoint/2010/main" val="11411885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pic>
        <p:nvPicPr>
          <p:cNvPr id="5" name="内容占位符 4">
            <a:extLst>
              <a:ext uri="{FF2B5EF4-FFF2-40B4-BE49-F238E27FC236}">
                <a16:creationId xmlns:a16="http://schemas.microsoft.com/office/drawing/2014/main" id="{2F374216-B3DB-43F7-903B-6FD98AED7E32}"/>
              </a:ext>
            </a:extLst>
          </p:cNvPr>
          <p:cNvPicPr>
            <a:picLocks noGrp="1" noChangeAspect="1"/>
          </p:cNvPicPr>
          <p:nvPr>
            <p:ph idx="1"/>
          </p:nvPr>
        </p:nvPicPr>
        <p:blipFill>
          <a:blip r:embed="rId2"/>
          <a:stretch>
            <a:fillRect/>
          </a:stretch>
        </p:blipFill>
        <p:spPr>
          <a:xfrm>
            <a:off x="702264" y="1832860"/>
            <a:ext cx="10334625" cy="4267200"/>
          </a:xfrm>
          <a:prstGeom prst="rect">
            <a:avLst/>
          </a:prstGeom>
        </p:spPr>
      </p:pic>
    </p:spTree>
    <p:extLst>
      <p:ext uri="{BB962C8B-B14F-4D97-AF65-F5344CB8AC3E}">
        <p14:creationId xmlns:p14="http://schemas.microsoft.com/office/powerpoint/2010/main" val="75709910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采样产生新解</a:t>
            </a:r>
            <a:endParaRPr lang="zh-CN" altLang="en-US" dirty="0"/>
          </a:p>
        </p:txBody>
      </p:sp>
      <p:pic>
        <p:nvPicPr>
          <p:cNvPr id="11" name="图片 10">
            <a:extLst>
              <a:ext uri="{FF2B5EF4-FFF2-40B4-BE49-F238E27FC236}">
                <a16:creationId xmlns:a16="http://schemas.microsoft.com/office/drawing/2014/main" id="{7DD0A438-A438-4A56-AD8B-A92F1C27290E}"/>
              </a:ext>
            </a:extLst>
          </p:cNvPr>
          <p:cNvPicPr>
            <a:picLocks noChangeAspect="1"/>
          </p:cNvPicPr>
          <p:nvPr/>
        </p:nvPicPr>
        <p:blipFill>
          <a:blip r:embed="rId2"/>
          <a:stretch>
            <a:fillRect/>
          </a:stretch>
        </p:blipFill>
        <p:spPr>
          <a:xfrm>
            <a:off x="838200" y="2460036"/>
            <a:ext cx="9934575" cy="3638550"/>
          </a:xfrm>
          <a:prstGeom prst="rect">
            <a:avLst/>
          </a:prstGeom>
        </p:spPr>
      </p:pic>
    </p:spTree>
    <p:extLst>
      <p:ext uri="{BB962C8B-B14F-4D97-AF65-F5344CB8AC3E}">
        <p14:creationId xmlns:p14="http://schemas.microsoft.com/office/powerpoint/2010/main" val="177430082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计算目标函数值</a:t>
            </a:r>
            <a:endParaRPr lang="zh-CN" altLang="en-US" dirty="0"/>
          </a:p>
        </p:txBody>
      </p:sp>
      <p:pic>
        <p:nvPicPr>
          <p:cNvPr id="4" name="图片 3">
            <a:extLst>
              <a:ext uri="{FF2B5EF4-FFF2-40B4-BE49-F238E27FC236}">
                <a16:creationId xmlns:a16="http://schemas.microsoft.com/office/drawing/2014/main" id="{47877BFA-DFB1-4E48-A452-62B0C4348192}"/>
              </a:ext>
            </a:extLst>
          </p:cNvPr>
          <p:cNvPicPr>
            <a:picLocks noChangeAspect="1"/>
          </p:cNvPicPr>
          <p:nvPr/>
        </p:nvPicPr>
        <p:blipFill>
          <a:blip r:embed="rId2"/>
          <a:stretch>
            <a:fillRect/>
          </a:stretch>
        </p:blipFill>
        <p:spPr>
          <a:xfrm>
            <a:off x="795337" y="2462213"/>
            <a:ext cx="10601325" cy="3714750"/>
          </a:xfrm>
          <a:prstGeom prst="rect">
            <a:avLst/>
          </a:prstGeom>
        </p:spPr>
      </p:pic>
    </p:spTree>
    <p:extLst>
      <p:ext uri="{BB962C8B-B14F-4D97-AF65-F5344CB8AC3E}">
        <p14:creationId xmlns:p14="http://schemas.microsoft.com/office/powerpoint/2010/main" val="106804478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均值</a:t>
            </a:r>
            <a:endParaRPr lang="zh-CN" altLang="en-US" dirty="0"/>
          </a:p>
        </p:txBody>
      </p:sp>
      <p:pic>
        <p:nvPicPr>
          <p:cNvPr id="3" name="图片 2">
            <a:extLst>
              <a:ext uri="{FF2B5EF4-FFF2-40B4-BE49-F238E27FC236}">
                <a16:creationId xmlns:a16="http://schemas.microsoft.com/office/drawing/2014/main" id="{08825FC8-0AB0-4264-B2DC-5827F448CFCA}"/>
              </a:ext>
            </a:extLst>
          </p:cNvPr>
          <p:cNvPicPr>
            <a:picLocks noChangeAspect="1"/>
          </p:cNvPicPr>
          <p:nvPr/>
        </p:nvPicPr>
        <p:blipFill>
          <a:blip r:embed="rId2"/>
          <a:stretch>
            <a:fillRect/>
          </a:stretch>
        </p:blipFill>
        <p:spPr>
          <a:xfrm>
            <a:off x="1337445" y="2860062"/>
            <a:ext cx="10144125" cy="2752725"/>
          </a:xfrm>
          <a:prstGeom prst="rect">
            <a:avLst/>
          </a:prstGeom>
        </p:spPr>
      </p:pic>
    </p:spTree>
    <p:extLst>
      <p:ext uri="{BB962C8B-B14F-4D97-AF65-F5344CB8AC3E}">
        <p14:creationId xmlns:p14="http://schemas.microsoft.com/office/powerpoint/2010/main" val="2311846453"/>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搜索路径</a:t>
            </a:r>
            <a:endParaRPr lang="zh-CN" altLang="en-US" dirty="0"/>
          </a:p>
        </p:txBody>
      </p:sp>
      <p:pic>
        <p:nvPicPr>
          <p:cNvPr id="4" name="图片 3">
            <a:extLst>
              <a:ext uri="{FF2B5EF4-FFF2-40B4-BE49-F238E27FC236}">
                <a16:creationId xmlns:a16="http://schemas.microsoft.com/office/drawing/2014/main" id="{6CED1D43-290D-4C16-8C82-C5AFFE15BB59}"/>
              </a:ext>
            </a:extLst>
          </p:cNvPr>
          <p:cNvPicPr>
            <a:picLocks noChangeAspect="1"/>
          </p:cNvPicPr>
          <p:nvPr/>
        </p:nvPicPr>
        <p:blipFill>
          <a:blip r:embed="rId2"/>
          <a:stretch>
            <a:fillRect/>
          </a:stretch>
        </p:blipFill>
        <p:spPr>
          <a:xfrm>
            <a:off x="-323171" y="2611075"/>
            <a:ext cx="9877425" cy="1304925"/>
          </a:xfrm>
          <a:prstGeom prst="rect">
            <a:avLst/>
          </a:prstGeom>
        </p:spPr>
      </p:pic>
      <p:sp>
        <p:nvSpPr>
          <p:cNvPr id="7" name="矩形 6">
            <a:extLst>
              <a:ext uri="{FF2B5EF4-FFF2-40B4-BE49-F238E27FC236}">
                <a16:creationId xmlns:a16="http://schemas.microsoft.com/office/drawing/2014/main" id="{70B37F8E-8E8A-4666-9E42-BB4BA251F796}"/>
              </a:ext>
            </a:extLst>
          </p:cNvPr>
          <p:cNvSpPr/>
          <p:nvPr/>
        </p:nvSpPr>
        <p:spPr>
          <a:xfrm>
            <a:off x="1368302" y="4232946"/>
            <a:ext cx="8388346" cy="1569660"/>
          </a:xfrm>
          <a:prstGeom prst="rect">
            <a:avLst/>
          </a:prstGeom>
        </p:spPr>
        <p:txBody>
          <a:bodyPr wrap="square">
            <a:spAutoFit/>
          </a:bodyPr>
          <a:lstStyle/>
          <a:p>
            <a:r>
              <a:rPr lang="zh-CN" altLang="en-US" sz="2400" b="1" dirty="0"/>
              <a:t>它描述了分布均值的移动，并且将每次迭代中移动方向做加权平均，使得这些方向中相反的方向分量相互抵消，相同的分量则进行叠加。这类似于神经网络优化中常用的</a:t>
            </a:r>
            <a:r>
              <a:rPr lang="en-US" altLang="zh-CN" sz="2400" b="1" dirty="0"/>
              <a:t>Momentum</a:t>
            </a:r>
            <a:r>
              <a:rPr lang="zh-CN" altLang="en-US" sz="2400" b="1" dirty="0"/>
              <a:t>，加快收敛速度</a:t>
            </a:r>
          </a:p>
        </p:txBody>
      </p:sp>
    </p:spTree>
    <p:extLst>
      <p:ext uri="{BB962C8B-B14F-4D97-AF65-F5344CB8AC3E}">
        <p14:creationId xmlns:p14="http://schemas.microsoft.com/office/powerpoint/2010/main" val="221551555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协方差矩阵</a:t>
            </a:r>
          </a:p>
        </p:txBody>
      </p:sp>
      <p:sp>
        <p:nvSpPr>
          <p:cNvPr id="7" name="矩形 6">
            <a:extLst>
              <a:ext uri="{FF2B5EF4-FFF2-40B4-BE49-F238E27FC236}">
                <a16:creationId xmlns:a16="http://schemas.microsoft.com/office/drawing/2014/main" id="{70B37F8E-8E8A-4666-9E42-BB4BA251F796}"/>
              </a:ext>
            </a:extLst>
          </p:cNvPr>
          <p:cNvSpPr/>
          <p:nvPr/>
        </p:nvSpPr>
        <p:spPr>
          <a:xfrm>
            <a:off x="964473" y="5147574"/>
            <a:ext cx="10515599" cy="424732"/>
          </a:xfrm>
          <a:prstGeom prst="rect">
            <a:avLst/>
          </a:prstGeom>
        </p:spPr>
        <p:txBody>
          <a:bodyPr wrap="square">
            <a:spAutoFit/>
          </a:bodyPr>
          <a:lstStyle/>
          <a:p>
            <a:pPr lvl="1">
              <a:lnSpc>
                <a:spcPct val="90000"/>
              </a:lnSpc>
              <a:spcBef>
                <a:spcPts val="500"/>
              </a:spcBef>
            </a:pPr>
            <a:r>
              <a:rPr lang="zh-CN" altLang="en-US" sz="2400" b="1" dirty="0"/>
              <a:t>更新原理是增大沿成功搜索方向的方差，即增大沿这些方向采样的概率</a:t>
            </a:r>
          </a:p>
        </p:txBody>
      </p:sp>
      <p:pic>
        <p:nvPicPr>
          <p:cNvPr id="3" name="图片 2">
            <a:extLst>
              <a:ext uri="{FF2B5EF4-FFF2-40B4-BE49-F238E27FC236}">
                <a16:creationId xmlns:a16="http://schemas.microsoft.com/office/drawing/2014/main" id="{C90D7C50-5955-4346-BB03-902B5E4CC000}"/>
              </a:ext>
            </a:extLst>
          </p:cNvPr>
          <p:cNvPicPr>
            <a:picLocks noChangeAspect="1"/>
          </p:cNvPicPr>
          <p:nvPr/>
        </p:nvPicPr>
        <p:blipFill>
          <a:blip r:embed="rId2"/>
          <a:stretch>
            <a:fillRect/>
          </a:stretch>
        </p:blipFill>
        <p:spPr>
          <a:xfrm>
            <a:off x="1452154" y="2713128"/>
            <a:ext cx="10210800" cy="1971675"/>
          </a:xfrm>
          <a:prstGeom prst="rect">
            <a:avLst/>
          </a:prstGeom>
        </p:spPr>
      </p:pic>
    </p:spTree>
    <p:extLst>
      <p:ext uri="{BB962C8B-B14F-4D97-AF65-F5344CB8AC3E}">
        <p14:creationId xmlns:p14="http://schemas.microsoft.com/office/powerpoint/2010/main" val="347546553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098" name="Picture 2" descr="https://openai.com/content/images/2017/03/es_vs_trpo_full.pn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629771"/>
            <a:ext cx="10515600" cy="27430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52744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算法步骤</a:t>
            </a:r>
            <a:endParaRPr lang="zh-CN" altLang="en-US" dirty="0"/>
          </a:p>
        </p:txBody>
      </p:sp>
      <p:sp>
        <p:nvSpPr>
          <p:cNvPr id="10" name="内容占位符 9">
            <a:extLst>
              <a:ext uri="{FF2B5EF4-FFF2-40B4-BE49-F238E27FC236}">
                <a16:creationId xmlns:a16="http://schemas.microsoft.com/office/drawing/2014/main" id="{8FCE2D86-1DA8-4AAC-A49B-EAAEB3A728EF}"/>
              </a:ext>
            </a:extLst>
          </p:cNvPr>
          <p:cNvSpPr>
            <a:spLocks noGrp="1"/>
          </p:cNvSpPr>
          <p:nvPr>
            <p:ph idx="1"/>
          </p:nvPr>
        </p:nvSpPr>
        <p:spPr/>
        <p:txBody>
          <a:bodyPr/>
          <a:lstStyle/>
          <a:p>
            <a:r>
              <a:rPr lang="zh-CN" altLang="en-US" b="1" dirty="0"/>
              <a:t>分布参数更新</a:t>
            </a:r>
            <a:endParaRPr lang="en-US" altLang="zh-CN" b="1" dirty="0"/>
          </a:p>
          <a:p>
            <a:pPr lvl="1"/>
            <a:r>
              <a:rPr lang="zh-CN" altLang="en-US" b="1" dirty="0"/>
              <a:t>步长更新</a:t>
            </a:r>
          </a:p>
        </p:txBody>
      </p:sp>
      <p:pic>
        <p:nvPicPr>
          <p:cNvPr id="4" name="图片 3">
            <a:extLst>
              <a:ext uri="{FF2B5EF4-FFF2-40B4-BE49-F238E27FC236}">
                <a16:creationId xmlns:a16="http://schemas.microsoft.com/office/drawing/2014/main" id="{DD7EFBCF-FACE-4934-9408-DF41097EBD4B}"/>
              </a:ext>
            </a:extLst>
          </p:cNvPr>
          <p:cNvPicPr>
            <a:picLocks noChangeAspect="1"/>
          </p:cNvPicPr>
          <p:nvPr/>
        </p:nvPicPr>
        <p:blipFill>
          <a:blip r:embed="rId2"/>
          <a:stretch>
            <a:fillRect/>
          </a:stretch>
        </p:blipFill>
        <p:spPr>
          <a:xfrm>
            <a:off x="1003527" y="3204617"/>
            <a:ext cx="10620375" cy="2085975"/>
          </a:xfrm>
          <a:prstGeom prst="rect">
            <a:avLst/>
          </a:prstGeom>
        </p:spPr>
      </p:pic>
    </p:spTree>
    <p:extLst>
      <p:ext uri="{BB962C8B-B14F-4D97-AF65-F5344CB8AC3E}">
        <p14:creationId xmlns:p14="http://schemas.microsoft.com/office/powerpoint/2010/main" val="4003004244"/>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搜索过程</a:t>
            </a:r>
            <a:endParaRPr lang="zh-CN" altLang="en-US" dirty="0"/>
          </a:p>
        </p:txBody>
      </p:sp>
      <p:pic>
        <p:nvPicPr>
          <p:cNvPr id="5" name="内容占位符 4">
            <a:extLst>
              <a:ext uri="{FF2B5EF4-FFF2-40B4-BE49-F238E27FC236}">
                <a16:creationId xmlns:a16="http://schemas.microsoft.com/office/drawing/2014/main" id="{B4F9E9C2-84C0-417D-BC63-EFDCA2058C5B}"/>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072190" y="1340180"/>
            <a:ext cx="8047619" cy="5331547"/>
          </a:xfrm>
        </p:spPr>
      </p:pic>
    </p:spTree>
    <p:extLst>
      <p:ext uri="{BB962C8B-B14F-4D97-AF65-F5344CB8AC3E}">
        <p14:creationId xmlns:p14="http://schemas.microsoft.com/office/powerpoint/2010/main" val="2360450427"/>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D2C0FD8-F568-441A-AD9A-9CDDC301CB8B}"/>
              </a:ext>
            </a:extLst>
          </p:cNvPr>
          <p:cNvSpPr>
            <a:spLocks noGrp="1"/>
          </p:cNvSpPr>
          <p:nvPr>
            <p:ph type="title"/>
          </p:nvPr>
        </p:nvSpPr>
        <p:spPr/>
        <p:txBody>
          <a:bodyPr/>
          <a:lstStyle/>
          <a:p>
            <a:r>
              <a:rPr lang="en-US" altLang="zh-CN" b="1" dirty="0"/>
              <a:t>CMA-ES </a:t>
            </a:r>
            <a:r>
              <a:rPr lang="zh-CN" altLang="en-US" b="1" dirty="0"/>
              <a:t>算法的基本特点：</a:t>
            </a:r>
            <a:endParaRPr lang="zh-CN" altLang="en-US" dirty="0"/>
          </a:p>
        </p:txBody>
      </p:sp>
      <p:sp>
        <p:nvSpPr>
          <p:cNvPr id="8" name="内容占位符 7">
            <a:extLst>
              <a:ext uri="{FF2B5EF4-FFF2-40B4-BE49-F238E27FC236}">
                <a16:creationId xmlns:a16="http://schemas.microsoft.com/office/drawing/2014/main" id="{1D4D01AD-FE80-41C9-99DC-4632FD1AC8CE}"/>
              </a:ext>
            </a:extLst>
          </p:cNvPr>
          <p:cNvSpPr>
            <a:spLocks noGrp="1"/>
          </p:cNvSpPr>
          <p:nvPr>
            <p:ph idx="1"/>
          </p:nvPr>
        </p:nvSpPr>
        <p:spPr/>
        <p:txBody>
          <a:bodyPr/>
          <a:lstStyle/>
          <a:p>
            <a:r>
              <a:rPr lang="zh-CN" altLang="en-US" dirty="0"/>
              <a:t>无梯度优化，不使用梯度信息</a:t>
            </a:r>
            <a:endParaRPr lang="en-US" altLang="zh-CN" dirty="0"/>
          </a:p>
          <a:p>
            <a:endParaRPr lang="en-US" altLang="zh-CN" dirty="0"/>
          </a:p>
          <a:p>
            <a:r>
              <a:rPr lang="zh-CN" altLang="en-US" dirty="0"/>
              <a:t>局部搜索中无梯度算法通常比梯度算法慢</a:t>
            </a:r>
            <a:endParaRPr lang="en-US" altLang="zh-CN" dirty="0"/>
          </a:p>
          <a:p>
            <a:endParaRPr lang="en-US" altLang="zh-CN" dirty="0"/>
          </a:p>
          <a:p>
            <a:r>
              <a:rPr lang="zh-CN" altLang="en-US" dirty="0"/>
              <a:t>在复杂优化问题</a:t>
            </a:r>
            <a:r>
              <a:rPr lang="en-US" altLang="zh-CN" dirty="0"/>
              <a:t>non-separable, ill-conditioned, or rugged/multi-modal </a:t>
            </a:r>
            <a:r>
              <a:rPr lang="zh-CN" altLang="en-US" dirty="0"/>
              <a:t>上表现良好</a:t>
            </a:r>
          </a:p>
        </p:txBody>
      </p:sp>
    </p:spTree>
    <p:extLst>
      <p:ext uri="{BB962C8B-B14F-4D97-AF65-F5344CB8AC3E}">
        <p14:creationId xmlns:p14="http://schemas.microsoft.com/office/powerpoint/2010/main" val="1936086012"/>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 name="TextShape 1"/>
          <p:cNvSpPr txBox="1"/>
          <p:nvPr/>
        </p:nvSpPr>
        <p:spPr>
          <a:xfrm>
            <a:off x="731520" y="365760"/>
            <a:ext cx="10972440" cy="1144800"/>
          </a:xfrm>
          <a:prstGeom prst="rect">
            <a:avLst/>
          </a:prstGeom>
          <a:noFill/>
          <a:ln>
            <a:noFill/>
          </a:ln>
        </p:spPr>
        <p:txBody>
          <a:bodyPr lIns="0" tIns="0" rIns="0" bIns="0" anchor="ctr"/>
          <a:lstStyle/>
          <a:p>
            <a:pPr marL="216000" indent="-216000" algn="ctr">
              <a:lnSpc>
                <a:spcPct val="90000"/>
              </a:lnSpc>
              <a:buClr>
                <a:srgbClr val="000000"/>
              </a:buClr>
              <a:buSzPct val="45000"/>
              <a:buFont typeface="Wingdings" charset="2"/>
              <a:buChar char=""/>
            </a:pPr>
            <a:r>
              <a:rPr lang="en-US" sz="2800" b="0" strike="noStrike" spc="-1">
                <a:solidFill>
                  <a:srgbClr val="000000"/>
                </a:solidFill>
                <a:uFill>
                  <a:solidFill>
                    <a:srgbClr val="FFFFFF"/>
                  </a:solidFill>
                </a:uFill>
                <a:latin typeface="Calibri"/>
              </a:rPr>
              <a:t>Scalable Training of Artificial Neural Networks with Adaptive Sparse Connectivity Inspired by Network</a:t>
            </a:r>
            <a:endParaRPr lang="en-US" sz="4400" b="0" strike="noStrike" spc="-1">
              <a:solidFill>
                <a:srgbClr val="000000"/>
              </a:solidFill>
              <a:uFill>
                <a:solidFill>
                  <a:srgbClr val="FFFFFF"/>
                </a:solidFill>
              </a:uFill>
              <a:latin typeface="Arial"/>
            </a:endParaRPr>
          </a:p>
        </p:txBody>
      </p:sp>
      <p:sp>
        <p:nvSpPr>
          <p:cNvPr id="81" name="TextShape 2"/>
          <p:cNvSpPr txBox="1"/>
          <p:nvPr/>
        </p:nvSpPr>
        <p:spPr>
          <a:xfrm>
            <a:off x="609480" y="1604520"/>
            <a:ext cx="10972440" cy="3977280"/>
          </a:xfrm>
          <a:prstGeom prst="rect">
            <a:avLst/>
          </a:prstGeom>
          <a:noFill/>
          <a:ln>
            <a:noFill/>
          </a:ln>
        </p:spPr>
        <p:txBody>
          <a:bodyPr lIns="0" tIns="0" rIns="0" bIns="0"/>
          <a:lstStyle/>
          <a:p>
            <a:pPr marL="432000" indent="-324000">
              <a:buClr>
                <a:srgbClr val="000000"/>
              </a:buClr>
              <a:buSzPct val="45000"/>
              <a:buFont typeface="Wingdings" charset="2"/>
              <a:buChar char=""/>
            </a:pPr>
            <a:r>
              <a:rPr lang="en-US" sz="4000" b="1" strike="noStrike" spc="-1">
                <a:solidFill>
                  <a:srgbClr val="000000"/>
                </a:solidFill>
                <a:uFill>
                  <a:solidFill>
                    <a:srgbClr val="FFFFFF"/>
                  </a:solidFill>
                </a:uFill>
                <a:latin typeface="Arial"/>
              </a:rPr>
              <a:t>ieda:</a:t>
            </a:r>
            <a:endParaRPr lang="en-US" sz="3200" b="0" strike="noStrike" spc="-1">
              <a:solidFill>
                <a:srgbClr val="000000"/>
              </a:solidFill>
              <a:uFill>
                <a:solidFill>
                  <a:srgbClr val="FFFFFF"/>
                </a:solidFill>
              </a:uFill>
              <a:latin typeface="Arial"/>
            </a:endParaRPr>
          </a:p>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Biological neural networks have good properties(e.g. sparsity, scale-freeness)</a:t>
            </a:r>
          </a:p>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Artificial neural networks should not have fully-connected layers</a:t>
            </a:r>
          </a:p>
          <a:p>
            <a:pPr marL="432000" indent="-324000">
              <a:buClr>
                <a:srgbClr val="000000"/>
              </a:buClr>
              <a:buSzPct val="45000"/>
              <a:buFont typeface="Wingdings" charset="2"/>
              <a:buChar char=""/>
            </a:pPr>
            <a:r>
              <a:rPr lang="en-US" sz="3200" b="0" strike="noStrike" spc="-1">
                <a:solidFill>
                  <a:srgbClr val="000000"/>
                </a:solidFill>
                <a:uFill>
                  <a:solidFill>
                    <a:srgbClr val="FFFFFF"/>
                  </a:solidFill>
                </a:uFill>
                <a:latin typeface="Arial"/>
              </a:rPr>
              <a:t>Propose sparse evolutionary training of artificial neural networks</a:t>
            </a:r>
          </a:p>
        </p:txBody>
      </p:sp>
      <p:sp>
        <p:nvSpPr>
          <p:cNvPr id="2" name="Rectangle 1">
            <a:extLst>
              <a:ext uri="{FF2B5EF4-FFF2-40B4-BE49-F238E27FC236}">
                <a16:creationId xmlns:a16="http://schemas.microsoft.com/office/drawing/2014/main" id="{8BB03320-55F0-463E-B471-4C75858D297D}"/>
              </a:ext>
            </a:extLst>
          </p:cNvPr>
          <p:cNvSpPr/>
          <p:nvPr/>
        </p:nvSpPr>
        <p:spPr>
          <a:xfrm>
            <a:off x="286443" y="365760"/>
            <a:ext cx="646074" cy="369332"/>
          </a:xfrm>
          <a:prstGeom prst="rect">
            <a:avLst/>
          </a:prstGeom>
        </p:spPr>
        <p:txBody>
          <a:bodyPr wrap="none">
            <a:spAutoFit/>
          </a:bodyPr>
          <a:lstStyle/>
          <a:p>
            <a:r>
              <a:rPr lang="en-US" altLang="zh-CN" spc="-1" dirty="0" err="1">
                <a:solidFill>
                  <a:srgbClr val="000000"/>
                </a:solidFill>
                <a:uFill>
                  <a:solidFill>
                    <a:srgbClr val="FFFFFF"/>
                  </a:solidFill>
                </a:uFill>
                <a:latin typeface="Calibri"/>
              </a:rPr>
              <a:t>马宁</a:t>
            </a:r>
            <a:endParaRPr lang="zh-CN" alt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2" name="Picture 81"/>
          <p:cNvPicPr/>
          <p:nvPr/>
        </p:nvPicPr>
        <p:blipFill>
          <a:blip r:embed="rId2"/>
          <a:stretch/>
        </p:blipFill>
        <p:spPr>
          <a:xfrm>
            <a:off x="136080" y="1862280"/>
            <a:ext cx="11934000" cy="3147120"/>
          </a:xfrm>
          <a:prstGeom prst="rect">
            <a:avLst/>
          </a:prstGeom>
          <a:ln>
            <a:noFill/>
          </a:ln>
        </p:spPr>
      </p:pic>
      <p:sp>
        <p:nvSpPr>
          <p:cNvPr id="83" name="TextShape 1"/>
          <p:cNvSpPr txBox="1"/>
          <p:nvPr/>
        </p:nvSpPr>
        <p:spPr>
          <a:xfrm>
            <a:off x="609480" y="273600"/>
            <a:ext cx="10972440" cy="114480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SET(Sparse Evolutionary Training)</a:t>
            </a: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 name="TextShape 1"/>
          <p:cNvSpPr txBox="1"/>
          <p:nvPr/>
        </p:nvSpPr>
        <p:spPr>
          <a:xfrm>
            <a:off x="609480" y="273600"/>
            <a:ext cx="10972440" cy="114480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Performance on MLPs</a:t>
            </a:r>
          </a:p>
        </p:txBody>
      </p:sp>
      <p:pic>
        <p:nvPicPr>
          <p:cNvPr id="85" name="Picture 84"/>
          <p:cNvPicPr/>
          <p:nvPr/>
        </p:nvPicPr>
        <p:blipFill>
          <a:blip r:embed="rId2"/>
          <a:stretch/>
        </p:blipFill>
        <p:spPr>
          <a:xfrm rot="21580800">
            <a:off x="1745280" y="1761480"/>
            <a:ext cx="8778240" cy="298584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 name="TextShape 1"/>
          <p:cNvSpPr txBox="1"/>
          <p:nvPr/>
        </p:nvSpPr>
        <p:spPr>
          <a:xfrm>
            <a:off x="609480" y="273600"/>
            <a:ext cx="10972440" cy="114480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Performance on MLPs</a:t>
            </a:r>
          </a:p>
        </p:txBody>
      </p:sp>
      <p:pic>
        <p:nvPicPr>
          <p:cNvPr id="87" name="Picture 86"/>
          <p:cNvPicPr/>
          <p:nvPr/>
        </p:nvPicPr>
        <p:blipFill>
          <a:blip r:embed="rId2"/>
          <a:stretch/>
        </p:blipFill>
        <p:spPr>
          <a:xfrm>
            <a:off x="1188720" y="1828800"/>
            <a:ext cx="9235440" cy="3441960"/>
          </a:xfrm>
          <a:prstGeom prst="rect">
            <a:avLst/>
          </a:prstGeom>
          <a:ln>
            <a:noFill/>
          </a:ln>
        </p:spPr>
      </p:pic>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 name="TextShape 1"/>
          <p:cNvSpPr txBox="1"/>
          <p:nvPr/>
        </p:nvSpPr>
        <p:spPr>
          <a:xfrm>
            <a:off x="609480" y="273600"/>
            <a:ext cx="10972440" cy="1144800"/>
          </a:xfrm>
          <a:prstGeom prst="rect">
            <a:avLst/>
          </a:prstGeom>
          <a:noFill/>
          <a:ln>
            <a:noFill/>
          </a:ln>
        </p:spPr>
        <p:txBody>
          <a:bodyPr lIns="0" tIns="0" rIns="0" bIns="0" anchor="ctr"/>
          <a:lstStyle/>
          <a:p>
            <a:pPr algn="ctr"/>
            <a:r>
              <a:rPr lang="en-US" sz="4400" b="0" strike="noStrike" spc="-1">
                <a:solidFill>
                  <a:srgbClr val="000000"/>
                </a:solidFill>
                <a:uFill>
                  <a:solidFill>
                    <a:srgbClr val="FFFFFF"/>
                  </a:solidFill>
                </a:uFill>
                <a:latin typeface="Arial"/>
              </a:rPr>
              <a:t>Performance on CNNs</a:t>
            </a:r>
          </a:p>
        </p:txBody>
      </p:sp>
      <p:pic>
        <p:nvPicPr>
          <p:cNvPr id="89" name="Picture 88"/>
          <p:cNvPicPr/>
          <p:nvPr/>
        </p:nvPicPr>
        <p:blipFill>
          <a:blip r:embed="rId2"/>
          <a:stretch/>
        </p:blipFill>
        <p:spPr>
          <a:xfrm>
            <a:off x="324720" y="1737360"/>
            <a:ext cx="11745360" cy="4114800"/>
          </a:xfrm>
          <a:prstGeom prst="rect">
            <a:avLst/>
          </a:prstGeom>
          <a:ln>
            <a:noFill/>
          </a:ln>
        </p:spPr>
      </p:pic>
      <p:sp>
        <p:nvSpPr>
          <p:cNvPr id="2" name="Rectangle 1">
            <a:extLst>
              <a:ext uri="{FF2B5EF4-FFF2-40B4-BE49-F238E27FC236}">
                <a16:creationId xmlns:a16="http://schemas.microsoft.com/office/drawing/2014/main" id="{E0852046-50D1-41A1-82FC-8978DBCEB030}"/>
              </a:ext>
            </a:extLst>
          </p:cNvPr>
          <p:cNvSpPr/>
          <p:nvPr/>
        </p:nvSpPr>
        <p:spPr>
          <a:xfrm>
            <a:off x="5772963" y="3244334"/>
            <a:ext cx="646074" cy="369332"/>
          </a:xfrm>
          <a:prstGeom prst="rect">
            <a:avLst/>
          </a:prstGeom>
        </p:spPr>
        <p:txBody>
          <a:bodyPr wrap="none">
            <a:spAutoFit/>
          </a:bodyPr>
          <a:lstStyle/>
          <a:p>
            <a:r>
              <a:rPr lang="en-US" altLang="zh-CN" spc="-1" dirty="0" err="1">
                <a:solidFill>
                  <a:srgbClr val="000000"/>
                </a:solidFill>
                <a:uFill>
                  <a:solidFill>
                    <a:srgbClr val="FFFFFF"/>
                  </a:solidFill>
                </a:uFill>
                <a:latin typeface="Calibri"/>
              </a:rPr>
              <a:t>马宁</a:t>
            </a:r>
            <a:endParaRPr lang="zh-CN" altLang="en-US" dirty="0"/>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392348" y="496389"/>
            <a:ext cx="10179857" cy="374044"/>
          </a:xfrm>
        </p:spPr>
        <p:txBody>
          <a:bodyPr>
            <a:noAutofit/>
          </a:bodyPr>
          <a:lstStyle/>
          <a:p>
            <a:r>
              <a:rPr lang="en-US" altLang="zh-CN" sz="1800" dirty="0"/>
              <a:t>Limited Evaluation Cooperative Co-evolutionary Differential Evolution for Large-scale Neuroevolution</a:t>
            </a:r>
            <a:endParaRPr lang="zh-CN" altLang="en-US" sz="1800" dirty="0"/>
          </a:p>
        </p:txBody>
      </p:sp>
      <p:sp>
        <p:nvSpPr>
          <p:cNvPr id="3" name="文本框 2"/>
          <p:cNvSpPr txBox="1"/>
          <p:nvPr/>
        </p:nvSpPr>
        <p:spPr>
          <a:xfrm>
            <a:off x="873728" y="1108214"/>
            <a:ext cx="9698477" cy="646331"/>
          </a:xfrm>
          <a:prstGeom prst="rect">
            <a:avLst/>
          </a:prstGeom>
          <a:noFill/>
        </p:spPr>
        <p:txBody>
          <a:bodyPr wrap="square" rtlCol="0">
            <a:spAutoFit/>
          </a:bodyPr>
          <a:lstStyle/>
          <a:p>
            <a:r>
              <a:rPr lang="zh-CN" altLang="en-US" dirty="0"/>
              <a:t>该论文中提出用“有限评估合作协同差分进化”的方法来优化高纬度的人工神经网络，其进化策略主要涉及以下几个算法：</a:t>
            </a:r>
            <a:endParaRPr lang="en-US" altLang="zh-CN" dirty="0"/>
          </a:p>
        </p:txBody>
      </p:sp>
      <p:sp>
        <p:nvSpPr>
          <p:cNvPr id="4" name="文本框 3"/>
          <p:cNvSpPr txBox="1"/>
          <p:nvPr/>
        </p:nvSpPr>
        <p:spPr>
          <a:xfrm>
            <a:off x="1132115" y="1913945"/>
            <a:ext cx="9631679" cy="2031325"/>
          </a:xfrm>
          <a:prstGeom prst="rect">
            <a:avLst/>
          </a:prstGeom>
          <a:noFill/>
        </p:spPr>
        <p:txBody>
          <a:bodyPr wrap="square" rtlCol="0">
            <a:spAutoFit/>
          </a:bodyPr>
          <a:lstStyle/>
          <a:p>
            <a:r>
              <a:rPr lang="en-US" altLang="zh-CN" dirty="0"/>
              <a:t>1</a:t>
            </a:r>
            <a:r>
              <a:rPr lang="zh-CN" altLang="en-US" dirty="0"/>
              <a:t>、（</a:t>
            </a:r>
            <a:r>
              <a:rPr lang="en-US" altLang="zh-CN" dirty="0"/>
              <a:t> Limited Evaluation/LE </a:t>
            </a:r>
            <a:r>
              <a:rPr lang="zh-CN" altLang="en-US" dirty="0"/>
              <a:t>）</a:t>
            </a:r>
            <a:r>
              <a:rPr lang="en-US" altLang="zh-CN" dirty="0"/>
              <a:t>LE/LEEA</a:t>
            </a:r>
            <a:r>
              <a:rPr lang="zh-CN" altLang="en-US" dirty="0"/>
              <a:t>算法：神经进化的</a:t>
            </a:r>
            <a:r>
              <a:rPr lang="en-US" altLang="zh-CN" dirty="0"/>
              <a:t>fitness evaluation</a:t>
            </a:r>
            <a:r>
              <a:rPr lang="zh-CN" altLang="en-US" dirty="0"/>
              <a:t>计算量很大，因此该算法进行计算量的优。</a:t>
            </a:r>
            <a:endParaRPr lang="en-US" altLang="zh-CN" dirty="0"/>
          </a:p>
          <a:p>
            <a:endParaRPr lang="en-US" altLang="zh-CN" dirty="0"/>
          </a:p>
          <a:p>
            <a:r>
              <a:rPr lang="en-US" altLang="zh-CN" dirty="0"/>
              <a:t>2</a:t>
            </a:r>
            <a:r>
              <a:rPr lang="zh-CN" altLang="en-US" dirty="0"/>
              <a:t>、（</a:t>
            </a:r>
            <a:r>
              <a:rPr lang="en-US" altLang="zh-CN" dirty="0"/>
              <a:t> Cooperative Co-evolutionary/CC </a:t>
            </a:r>
            <a:r>
              <a:rPr lang="zh-CN" altLang="en-US" dirty="0"/>
              <a:t>）合作协同进化算法：用启发式的方法分解高维度的神经网络，分解成一个个较小的子问题。</a:t>
            </a:r>
            <a:endParaRPr lang="en-US" altLang="zh-CN" dirty="0"/>
          </a:p>
          <a:p>
            <a:endParaRPr lang="en-US" altLang="zh-CN" dirty="0"/>
          </a:p>
          <a:p>
            <a:r>
              <a:rPr lang="en-US" altLang="zh-CN" dirty="0"/>
              <a:t>3</a:t>
            </a:r>
            <a:r>
              <a:rPr lang="zh-CN" altLang="en-US" dirty="0"/>
              <a:t>、（</a:t>
            </a:r>
            <a:r>
              <a:rPr lang="en-US" altLang="zh-CN" dirty="0"/>
              <a:t> Differential Evolution/DE </a:t>
            </a:r>
            <a:r>
              <a:rPr lang="zh-CN" altLang="en-US" dirty="0"/>
              <a:t>）差分进化算法：用于求解多维空间中整体最优解</a:t>
            </a:r>
          </a:p>
        </p:txBody>
      </p:sp>
      <p:sp>
        <p:nvSpPr>
          <p:cNvPr id="5" name="文本框 4"/>
          <p:cNvSpPr txBox="1"/>
          <p:nvPr/>
        </p:nvSpPr>
        <p:spPr>
          <a:xfrm>
            <a:off x="873728" y="5738949"/>
            <a:ext cx="9820398" cy="646331"/>
          </a:xfrm>
          <a:prstGeom prst="rect">
            <a:avLst/>
          </a:prstGeom>
          <a:noFill/>
        </p:spPr>
        <p:txBody>
          <a:bodyPr wrap="square" rtlCol="0">
            <a:spAutoFit/>
          </a:bodyPr>
          <a:lstStyle/>
          <a:p>
            <a:r>
              <a:rPr lang="zh-CN" altLang="en-US" dirty="0"/>
              <a:t>提出的对比实验：对</a:t>
            </a:r>
            <a:r>
              <a:rPr lang="en-US" altLang="zh-CN" dirty="0"/>
              <a:t>DE</a:t>
            </a:r>
            <a:r>
              <a:rPr lang="zh-CN" altLang="en-US" dirty="0"/>
              <a:t>、</a:t>
            </a:r>
            <a:r>
              <a:rPr lang="en-US" altLang="zh-CN" dirty="0"/>
              <a:t>LEDE</a:t>
            </a:r>
            <a:r>
              <a:rPr lang="zh-CN" altLang="en-US" dirty="0"/>
              <a:t>、</a:t>
            </a:r>
            <a:r>
              <a:rPr lang="en-US" altLang="zh-CN" dirty="0"/>
              <a:t>CCDE</a:t>
            </a:r>
            <a:r>
              <a:rPr lang="zh-CN" altLang="en-US" dirty="0"/>
              <a:t>、</a:t>
            </a:r>
            <a:r>
              <a:rPr lang="en-US" altLang="zh-CN" dirty="0"/>
              <a:t>LECCDE</a:t>
            </a:r>
            <a:r>
              <a:rPr lang="zh-CN" altLang="en-US" dirty="0"/>
              <a:t>四种算法在三个不同的数据集上的优化结果进行对比。</a:t>
            </a:r>
          </a:p>
        </p:txBody>
      </p:sp>
      <p:sp>
        <p:nvSpPr>
          <p:cNvPr id="6" name="文本框 5"/>
          <p:cNvSpPr txBox="1"/>
          <p:nvPr/>
        </p:nvSpPr>
        <p:spPr>
          <a:xfrm>
            <a:off x="873728" y="3945270"/>
            <a:ext cx="10032274" cy="1477328"/>
          </a:xfrm>
          <a:prstGeom prst="rect">
            <a:avLst/>
          </a:prstGeom>
          <a:noFill/>
        </p:spPr>
        <p:txBody>
          <a:bodyPr wrap="square" rtlCol="0">
            <a:spAutoFit/>
          </a:bodyPr>
          <a:lstStyle/>
          <a:p>
            <a:r>
              <a:rPr lang="zh-CN" altLang="en-US" dirty="0"/>
              <a:t>两个主要问题：</a:t>
            </a:r>
            <a:endParaRPr lang="en-US" altLang="zh-CN" dirty="0"/>
          </a:p>
          <a:p>
            <a:endParaRPr lang="en-US" altLang="zh-CN" dirty="0"/>
          </a:p>
          <a:p>
            <a:r>
              <a:rPr lang="en-US" altLang="zh-CN" dirty="0"/>
              <a:t>1</a:t>
            </a:r>
            <a:r>
              <a:rPr lang="zh-CN" altLang="en-US" dirty="0"/>
              <a:t>、结合使用</a:t>
            </a:r>
            <a:r>
              <a:rPr lang="en-US" altLang="zh-CN" dirty="0"/>
              <a:t>CC</a:t>
            </a:r>
            <a:r>
              <a:rPr lang="zh-CN" altLang="en-US" dirty="0"/>
              <a:t>算法的</a:t>
            </a:r>
            <a:r>
              <a:rPr lang="en-US" altLang="zh-CN" dirty="0"/>
              <a:t>DE</a:t>
            </a:r>
            <a:r>
              <a:rPr lang="zh-CN" altLang="en-US" dirty="0"/>
              <a:t>算法是否比标准的</a:t>
            </a:r>
            <a:r>
              <a:rPr lang="en-US" altLang="zh-CN" dirty="0"/>
              <a:t>DE</a:t>
            </a:r>
            <a:r>
              <a:rPr lang="zh-CN" altLang="en-US" dirty="0"/>
              <a:t>算法准确度更高？</a:t>
            </a:r>
            <a:endParaRPr lang="en-US" altLang="zh-CN" dirty="0"/>
          </a:p>
          <a:p>
            <a:endParaRPr lang="en-US" altLang="zh-CN" dirty="0"/>
          </a:p>
          <a:p>
            <a:r>
              <a:rPr lang="en-US" altLang="zh-CN" dirty="0"/>
              <a:t>2</a:t>
            </a:r>
            <a:r>
              <a:rPr lang="zh-CN" altLang="en-US" dirty="0"/>
              <a:t>、在不降低神经网络准确性的前提下，结合使用</a:t>
            </a:r>
            <a:r>
              <a:rPr lang="en-US" altLang="zh-CN" dirty="0"/>
              <a:t>LE</a:t>
            </a:r>
            <a:r>
              <a:rPr lang="zh-CN" altLang="en-US" dirty="0"/>
              <a:t>算法的</a:t>
            </a:r>
            <a:r>
              <a:rPr lang="en-US" altLang="zh-CN" dirty="0"/>
              <a:t>DE</a:t>
            </a:r>
            <a:r>
              <a:rPr lang="zh-CN" altLang="en-US" dirty="0"/>
              <a:t>算法是否减少了运行的时间？</a:t>
            </a:r>
            <a:endParaRPr lang="en-US" altLang="zh-CN" dirty="0"/>
          </a:p>
        </p:txBody>
      </p:sp>
      <p:sp>
        <p:nvSpPr>
          <p:cNvPr id="7" name="TextBox 6">
            <a:extLst>
              <a:ext uri="{FF2B5EF4-FFF2-40B4-BE49-F238E27FC236}">
                <a16:creationId xmlns:a16="http://schemas.microsoft.com/office/drawing/2014/main" id="{F7F6C94F-47E9-456B-956C-7C0C89F410BF}"/>
              </a:ext>
            </a:extLst>
          </p:cNvPr>
          <p:cNvSpPr txBox="1"/>
          <p:nvPr/>
        </p:nvSpPr>
        <p:spPr>
          <a:xfrm>
            <a:off x="873728" y="160256"/>
            <a:ext cx="1049340" cy="369332"/>
          </a:xfrm>
          <a:prstGeom prst="rect">
            <a:avLst/>
          </a:prstGeom>
          <a:noFill/>
        </p:spPr>
        <p:txBody>
          <a:bodyPr wrap="square" rtlCol="0">
            <a:spAutoFit/>
          </a:bodyPr>
          <a:lstStyle/>
          <a:p>
            <a:r>
              <a:rPr lang="zh-CN" altLang="en-US" dirty="0"/>
              <a:t>陈亚博</a:t>
            </a:r>
          </a:p>
        </p:txBody>
      </p:sp>
    </p:spTree>
    <p:extLst>
      <p:ext uri="{BB962C8B-B14F-4D97-AF65-F5344CB8AC3E}">
        <p14:creationId xmlns:p14="http://schemas.microsoft.com/office/powerpoint/2010/main" val="4071978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up)">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wipe(up)">
                                      <p:cBhvr>
                                        <p:cTn id="22" dur="500"/>
                                        <p:tgtEl>
                                          <p:spTgt spid="6"/>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wipe(left)">
                                      <p:cBhvr>
                                        <p:cTn id="2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3676060"/>
          </a:xfrm>
        </p:spPr>
        <p:txBody>
          <a:bodyPr>
            <a:normAutofit/>
          </a:bodyPr>
          <a:lstStyle/>
          <a:p>
            <a:r>
              <a:rPr lang="en-US" altLang="zh-CN" dirty="0"/>
              <a:t>Evaluation of a Tree-based Pipeline Optimization Tool for Automating Data Science</a:t>
            </a:r>
            <a:endParaRPr lang="zh-CN" altLang="en-US" dirty="0"/>
          </a:p>
        </p:txBody>
      </p:sp>
      <p:sp>
        <p:nvSpPr>
          <p:cNvPr id="3" name="TextBox 2">
            <a:extLst>
              <a:ext uri="{FF2B5EF4-FFF2-40B4-BE49-F238E27FC236}">
                <a16:creationId xmlns:a16="http://schemas.microsoft.com/office/drawing/2014/main" id="{87875429-2C31-4040-9225-9CF5D3E1F0E5}"/>
              </a:ext>
            </a:extLst>
          </p:cNvPr>
          <p:cNvSpPr txBox="1"/>
          <p:nvPr/>
        </p:nvSpPr>
        <p:spPr>
          <a:xfrm>
            <a:off x="791852" y="386499"/>
            <a:ext cx="2158738" cy="369332"/>
          </a:xfrm>
          <a:prstGeom prst="rect">
            <a:avLst/>
          </a:prstGeom>
          <a:noFill/>
        </p:spPr>
        <p:txBody>
          <a:bodyPr wrap="square" rtlCol="0">
            <a:spAutoFit/>
          </a:bodyPr>
          <a:lstStyle/>
          <a:p>
            <a:r>
              <a:rPr lang="zh-CN" altLang="en-US" dirty="0"/>
              <a:t>叶茂鑫</a:t>
            </a:r>
          </a:p>
        </p:txBody>
      </p:sp>
    </p:spTree>
    <p:extLst>
      <p:ext uri="{BB962C8B-B14F-4D97-AF65-F5344CB8AC3E}">
        <p14:creationId xmlns:p14="http://schemas.microsoft.com/office/powerpoint/2010/main" val="161021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优点</a:t>
            </a:r>
            <a:endParaRPr lang="en-US" dirty="0"/>
          </a:p>
        </p:txBody>
      </p:sp>
      <p:sp>
        <p:nvSpPr>
          <p:cNvPr id="3" name="Content Placeholder 2"/>
          <p:cNvSpPr>
            <a:spLocks noGrp="1"/>
          </p:cNvSpPr>
          <p:nvPr>
            <p:ph idx="1"/>
          </p:nvPr>
        </p:nvSpPr>
        <p:spPr/>
        <p:txBody>
          <a:bodyPr>
            <a:normAutofit/>
          </a:bodyPr>
          <a:lstStyle/>
          <a:p>
            <a:r>
              <a:rPr lang="zh-CN" altLang="en-US" dirty="0"/>
              <a:t>不需要反向传播。</a:t>
            </a:r>
            <a:endParaRPr lang="en-US" altLang="zh-CN" dirty="0"/>
          </a:p>
          <a:p>
            <a:r>
              <a:rPr lang="zh-CN" altLang="en-US" dirty="0"/>
              <a:t>高度可并行。</a:t>
            </a:r>
            <a:endParaRPr lang="en-US" altLang="zh-CN" dirty="0"/>
          </a:p>
          <a:p>
            <a:r>
              <a:rPr lang="zh-CN" altLang="en-US" dirty="0"/>
              <a:t>高度稳健。</a:t>
            </a:r>
            <a:endParaRPr lang="en-US" altLang="zh-CN" dirty="0"/>
          </a:p>
          <a:p>
            <a:r>
              <a:rPr lang="zh-CN" altLang="en-US" dirty="0"/>
              <a:t>架构探索。</a:t>
            </a:r>
            <a:endParaRPr lang="en-US" altLang="zh-CN" dirty="0"/>
          </a:p>
        </p:txBody>
      </p:sp>
    </p:spTree>
    <p:extLst>
      <p:ext uri="{BB962C8B-B14F-4D97-AF65-F5344CB8AC3E}">
        <p14:creationId xmlns:p14="http://schemas.microsoft.com/office/powerpoint/2010/main" val="68899532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论文结构</a:t>
            </a:r>
            <a:r>
              <a:rPr lang="en-US" altLang="zh-CN" dirty="0"/>
              <a:t>	</a:t>
            </a:r>
            <a:endParaRPr lang="zh-CN" altLang="en-US" dirty="0"/>
          </a:p>
        </p:txBody>
      </p:sp>
      <p:sp>
        <p:nvSpPr>
          <p:cNvPr id="3" name="内容占位符 2"/>
          <p:cNvSpPr>
            <a:spLocks noGrp="1"/>
          </p:cNvSpPr>
          <p:nvPr>
            <p:ph idx="1"/>
          </p:nvPr>
        </p:nvSpPr>
        <p:spPr/>
        <p:txBody>
          <a:bodyPr/>
          <a:lstStyle/>
          <a:p>
            <a:r>
              <a:rPr lang="en-US" altLang="zh-CN" dirty="0"/>
              <a:t>1 INTRODUCTION</a:t>
            </a:r>
            <a:endParaRPr lang="zh-CN" altLang="zh-CN" dirty="0"/>
          </a:p>
          <a:p>
            <a:r>
              <a:rPr lang="en-US" altLang="zh-CN" dirty="0"/>
              <a:t>2 RELATED WORK</a:t>
            </a:r>
            <a:endParaRPr lang="zh-CN" altLang="zh-CN" dirty="0"/>
          </a:p>
          <a:p>
            <a:r>
              <a:rPr lang="en-US" altLang="zh-CN" dirty="0"/>
              <a:t>3 MTHOD</a:t>
            </a:r>
            <a:endParaRPr lang="zh-CN" altLang="zh-CN" dirty="0"/>
          </a:p>
          <a:p>
            <a:r>
              <a:rPr lang="en-US" altLang="zh-CN" dirty="0"/>
              <a:t>4 RESULTS</a:t>
            </a:r>
          </a:p>
          <a:p>
            <a:r>
              <a:rPr lang="en-US" altLang="zh-CN" dirty="0"/>
              <a:t>5 DISCUSSION</a:t>
            </a:r>
          </a:p>
          <a:p>
            <a:r>
              <a:rPr lang="en-US" altLang="zh-CN" dirty="0"/>
              <a:t>6 CONCLUSIONS</a:t>
            </a:r>
          </a:p>
          <a:p>
            <a:r>
              <a:rPr lang="en-US" altLang="zh-CN" dirty="0"/>
              <a:t>7 ACKNOWLEDGMENTS</a:t>
            </a:r>
          </a:p>
          <a:p>
            <a:r>
              <a:rPr lang="en-US" altLang="zh-CN" dirty="0"/>
              <a:t>8 REFERENCES</a:t>
            </a:r>
            <a:endParaRPr lang="zh-CN" altLang="en-US" dirty="0"/>
          </a:p>
        </p:txBody>
      </p:sp>
    </p:spTree>
    <p:extLst>
      <p:ext uri="{BB962C8B-B14F-4D97-AF65-F5344CB8AC3E}">
        <p14:creationId xmlns:p14="http://schemas.microsoft.com/office/powerpoint/2010/main" val="515711048"/>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INTRODUCTION and RELATED WORK</a:t>
            </a:r>
            <a:endParaRPr lang="zh-CN" altLang="en-US" dirty="0"/>
          </a:p>
        </p:txBody>
      </p:sp>
      <p:sp>
        <p:nvSpPr>
          <p:cNvPr id="3" name="内容占位符 2"/>
          <p:cNvSpPr>
            <a:spLocks noGrp="1"/>
          </p:cNvSpPr>
          <p:nvPr>
            <p:ph idx="1"/>
          </p:nvPr>
        </p:nvSpPr>
        <p:spPr/>
        <p:txBody>
          <a:bodyPr/>
          <a:lstStyle/>
          <a:p>
            <a:r>
              <a:rPr lang="zh-CN" altLang="zh-CN" dirty="0"/>
              <a:t>随着数据科学领域的不断发展，对非专家可以访问机器学习的工具的需求将不断增加。在本文中，</a:t>
            </a:r>
            <a:r>
              <a:rPr lang="zh-CN" altLang="en-US" dirty="0"/>
              <a:t>作者</a:t>
            </a:r>
            <a:r>
              <a:rPr lang="zh-CN" altLang="zh-CN" dirty="0"/>
              <a:t>介绍了基于树的管道优化的概念，以自动化机器学习</a:t>
            </a:r>
            <a:r>
              <a:rPr lang="en-US" altLang="zh-CN" dirty="0"/>
              <a:t> - </a:t>
            </a:r>
            <a:r>
              <a:rPr lang="zh-CN" altLang="zh-CN" dirty="0"/>
              <a:t>管道设计中最繁琐的部分之一。</a:t>
            </a:r>
            <a:r>
              <a:rPr lang="zh-CN" altLang="en-US" dirty="0"/>
              <a:t>作者</a:t>
            </a:r>
            <a:r>
              <a:rPr lang="zh-CN" altLang="zh-CN" dirty="0"/>
              <a:t>在</a:t>
            </a:r>
            <a:r>
              <a:rPr lang="en-US" altLang="zh-CN" dirty="0"/>
              <a:t>Python</a:t>
            </a:r>
            <a:r>
              <a:rPr lang="zh-CN" altLang="zh-CN" dirty="0"/>
              <a:t>中实现了一个基于树的开源管道优化工具（</a:t>
            </a:r>
            <a:r>
              <a:rPr lang="en-US" altLang="zh-CN" dirty="0"/>
              <a:t>TPOT</a:t>
            </a:r>
            <a:r>
              <a:rPr lang="zh-CN" altLang="zh-CN" dirty="0"/>
              <a:t>），并展示了它在一系列模拟和真实世界基准数据集上的有效性。</a:t>
            </a:r>
            <a:endParaRPr lang="zh-CN" altLang="en-US" dirty="0"/>
          </a:p>
        </p:txBody>
      </p:sp>
    </p:spTree>
    <p:extLst>
      <p:ext uri="{BB962C8B-B14F-4D97-AF65-F5344CB8AC3E}">
        <p14:creationId xmlns:p14="http://schemas.microsoft.com/office/powerpoint/2010/main" val="294889824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Method</a:t>
            </a:r>
            <a:endParaRPr lang="zh-CN" altLang="en-US" dirty="0"/>
          </a:p>
        </p:txBody>
      </p:sp>
      <p:sp>
        <p:nvSpPr>
          <p:cNvPr id="3" name="内容占位符 2"/>
          <p:cNvSpPr>
            <a:spLocks noGrp="1"/>
          </p:cNvSpPr>
          <p:nvPr>
            <p:ph idx="1"/>
          </p:nvPr>
        </p:nvSpPr>
        <p:spPr/>
        <p:txBody>
          <a:bodyPr>
            <a:normAutofit fontScale="70000" lnSpcReduction="20000"/>
          </a:bodyPr>
          <a:lstStyle/>
          <a:p>
            <a:r>
              <a:rPr lang="zh-CN" altLang="zh-CN" dirty="0"/>
              <a:t>在这里，列出了当前在基于树的管道优化工具（</a:t>
            </a:r>
            <a:r>
              <a:rPr lang="en-US" altLang="zh-CN" dirty="0"/>
              <a:t>TPOT</a:t>
            </a:r>
            <a:r>
              <a:rPr lang="zh-CN" altLang="zh-CN" dirty="0"/>
              <a:t>）中实现的四种主要类型的管道运算符。 所有管道运营商都在</a:t>
            </a:r>
            <a:r>
              <a:rPr lang="en-US" altLang="zh-CN" dirty="0" err="1"/>
              <a:t>scikit</a:t>
            </a:r>
            <a:r>
              <a:rPr lang="en-US" altLang="zh-CN" dirty="0"/>
              <a:t>-learn</a:t>
            </a:r>
            <a:r>
              <a:rPr lang="zh-CN" altLang="zh-CN" dirty="0"/>
              <a:t>中使用现有的实现。 有关这些运算符的进一步阅读，请参阅</a:t>
            </a:r>
            <a:r>
              <a:rPr lang="en-US" altLang="zh-CN" dirty="0" err="1"/>
              <a:t>scikit</a:t>
            </a:r>
            <a:r>
              <a:rPr lang="en-US" altLang="zh-CN" dirty="0"/>
              <a:t>-learn</a:t>
            </a:r>
            <a:r>
              <a:rPr lang="zh-CN" altLang="zh-CN" dirty="0"/>
              <a:t>在线文档和。</a:t>
            </a:r>
          </a:p>
          <a:p>
            <a:r>
              <a:rPr lang="zh-CN" altLang="zh-CN" dirty="0"/>
              <a:t>预处理器。 实现了一个标准缩放运算符，它使用样本均值和方差来扩展特征（</a:t>
            </a:r>
            <a:r>
              <a:rPr lang="en-US" altLang="zh-CN" dirty="0" err="1"/>
              <a:t>StandardScaler</a:t>
            </a:r>
            <a:r>
              <a:rPr lang="zh-CN" altLang="zh-CN" dirty="0"/>
              <a:t>），一个强大的缩放运算符，它使用样本中值和四分位间范围来扩展特征（</a:t>
            </a:r>
            <a:r>
              <a:rPr lang="en-US" altLang="zh-CN" dirty="0" err="1"/>
              <a:t>RobustScaler</a:t>
            </a:r>
            <a:r>
              <a:rPr lang="zh-CN" altLang="zh-CN" dirty="0"/>
              <a:t>），以及一个生成交互特征的运算符 通过数值特征的多项式组合（多项式特征）。</a:t>
            </a:r>
          </a:p>
          <a:p>
            <a:r>
              <a:rPr lang="zh-CN" altLang="zh-CN" dirty="0"/>
              <a:t>分解。 实现了</a:t>
            </a:r>
            <a:r>
              <a:rPr lang="en-US" altLang="zh-CN" dirty="0" err="1"/>
              <a:t>RandomizedPCA</a:t>
            </a:r>
            <a:r>
              <a:rPr lang="zh-CN" altLang="zh-CN" dirty="0"/>
              <a:t>，一种使用随机奇异值分解（</a:t>
            </a:r>
            <a:r>
              <a:rPr lang="en-US" altLang="zh-CN" dirty="0"/>
              <a:t>SVD</a:t>
            </a:r>
            <a:r>
              <a:rPr lang="zh-CN" altLang="zh-CN" dirty="0"/>
              <a:t>）的主成分分析变体。</a:t>
            </a:r>
          </a:p>
          <a:p>
            <a:r>
              <a:rPr lang="en-US" altLang="zh-CN" dirty="0"/>
              <a:t>.</a:t>
            </a:r>
            <a:r>
              <a:rPr lang="zh-CN" altLang="zh-CN" dirty="0"/>
              <a:t>特征选择。 我们实现了一个递归特征消除策略（</a:t>
            </a:r>
            <a:r>
              <a:rPr lang="en-US" altLang="zh-CN" dirty="0"/>
              <a:t>RFE</a:t>
            </a:r>
            <a:r>
              <a:rPr lang="zh-CN" altLang="zh-CN" dirty="0"/>
              <a:t>），一个选择前</a:t>
            </a:r>
            <a:r>
              <a:rPr lang="en-US" altLang="zh-CN" dirty="0"/>
              <a:t>k</a:t>
            </a:r>
            <a:r>
              <a:rPr lang="zh-CN" altLang="zh-CN" dirty="0"/>
              <a:t>个特征的策略（</a:t>
            </a:r>
            <a:r>
              <a:rPr lang="en-US" altLang="zh-CN" dirty="0" err="1"/>
              <a:t>SelectKBest</a:t>
            </a:r>
            <a:r>
              <a:rPr lang="zh-CN" altLang="zh-CN" dirty="0"/>
              <a:t>），一个选择前</a:t>
            </a:r>
            <a:r>
              <a:rPr lang="en-US" altLang="zh-CN" dirty="0"/>
              <a:t>n</a:t>
            </a:r>
            <a:r>
              <a:rPr lang="zh-CN" altLang="zh-CN" dirty="0"/>
              <a:t>个特征百分位（</a:t>
            </a:r>
            <a:r>
              <a:rPr lang="en-US" altLang="zh-CN" dirty="0" err="1"/>
              <a:t>SelectPercentile</a:t>
            </a:r>
            <a:r>
              <a:rPr lang="zh-CN" altLang="zh-CN" dirty="0"/>
              <a:t>）的策略，以及一个删除不满足最小方差的特征的策略 阈值（</a:t>
            </a:r>
            <a:r>
              <a:rPr lang="en-US" altLang="zh-CN" dirty="0" err="1"/>
              <a:t>VarianceThreshold</a:t>
            </a:r>
            <a:r>
              <a:rPr lang="zh-CN" altLang="zh-CN" dirty="0"/>
              <a:t>）。</a:t>
            </a:r>
          </a:p>
          <a:p>
            <a:r>
              <a:rPr lang="zh-CN" altLang="zh-CN" dirty="0"/>
              <a:t>楷模。 在本文中，我们专注于监督学习模型。 我们实现了基于个体和集合树的模型（</a:t>
            </a:r>
            <a:r>
              <a:rPr lang="en-US" altLang="zh-CN" dirty="0" err="1"/>
              <a:t>DecisionTreeClassifier</a:t>
            </a:r>
            <a:r>
              <a:rPr lang="zh-CN" altLang="zh-CN" dirty="0"/>
              <a:t>，</a:t>
            </a:r>
            <a:r>
              <a:rPr lang="en-US" altLang="zh-CN" dirty="0" err="1"/>
              <a:t>RandomForestClassifier</a:t>
            </a:r>
            <a:r>
              <a:rPr lang="zh-CN" altLang="zh-CN" dirty="0"/>
              <a:t>和</a:t>
            </a:r>
            <a:r>
              <a:rPr lang="en-US" altLang="zh-CN" dirty="0" err="1"/>
              <a:t>GradientBoostingClassifier</a:t>
            </a:r>
            <a:r>
              <a:rPr lang="zh-CN" altLang="zh-CN" dirty="0"/>
              <a:t>），非概率和概率线性模型（</a:t>
            </a:r>
            <a:r>
              <a:rPr lang="en-US" altLang="zh-CN" dirty="0"/>
              <a:t>SVM</a:t>
            </a:r>
            <a:r>
              <a:rPr lang="zh-CN" altLang="zh-CN" dirty="0"/>
              <a:t>和</a:t>
            </a:r>
            <a:r>
              <a:rPr lang="en-US" altLang="zh-CN" dirty="0" err="1"/>
              <a:t>LogisticRegression</a:t>
            </a:r>
            <a:r>
              <a:rPr lang="zh-CN" altLang="zh-CN" dirty="0"/>
              <a:t>），以及</a:t>
            </a:r>
            <a:r>
              <a:rPr lang="en-US" altLang="zh-CN" dirty="0"/>
              <a:t>k-</a:t>
            </a:r>
            <a:r>
              <a:rPr lang="zh-CN" altLang="zh-CN" dirty="0"/>
              <a:t>最近邻（</a:t>
            </a:r>
            <a:r>
              <a:rPr lang="en-US" altLang="zh-CN" dirty="0" err="1"/>
              <a:t>KNeighborsClassifier</a:t>
            </a:r>
            <a:r>
              <a:rPr lang="zh-CN" altLang="zh-CN" dirty="0"/>
              <a:t>）。</a:t>
            </a:r>
            <a:endParaRPr lang="zh-CN" altLang="en-US" dirty="0"/>
          </a:p>
        </p:txBody>
      </p:sp>
    </p:spTree>
    <p:extLst>
      <p:ext uri="{BB962C8B-B14F-4D97-AF65-F5344CB8AC3E}">
        <p14:creationId xmlns:p14="http://schemas.microsoft.com/office/powerpoint/2010/main" val="202461506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RESULTS </a:t>
            </a:r>
            <a:r>
              <a:rPr lang="zh-CN" altLang="en-US" dirty="0"/>
              <a:t>、</a:t>
            </a:r>
            <a:r>
              <a:rPr lang="en-US" altLang="zh-CN" dirty="0"/>
              <a:t>DISCUSSION and CONCLUSIONS</a:t>
            </a:r>
            <a:endParaRPr lang="zh-CN" altLang="en-US" dirty="0"/>
          </a:p>
        </p:txBody>
      </p:sp>
      <p:sp>
        <p:nvSpPr>
          <p:cNvPr id="3" name="内容占位符 2"/>
          <p:cNvSpPr>
            <a:spLocks noGrp="1"/>
          </p:cNvSpPr>
          <p:nvPr>
            <p:ph idx="1"/>
          </p:nvPr>
        </p:nvSpPr>
        <p:spPr/>
        <p:txBody>
          <a:bodyPr/>
          <a:lstStyle/>
          <a:p>
            <a:r>
              <a:rPr lang="zh-CN" altLang="en-US" dirty="0"/>
              <a:t>对</a:t>
            </a:r>
            <a:r>
              <a:rPr lang="en-US" altLang="zh-CN" dirty="0"/>
              <a:t>TPOT</a:t>
            </a:r>
            <a:r>
              <a:rPr lang="zh-CN" altLang="zh-CN" dirty="0"/>
              <a:t>的分类性能与两个对照的性能进行比较</a:t>
            </a:r>
            <a:endParaRPr lang="en-US" altLang="zh-CN" dirty="0"/>
          </a:p>
          <a:p>
            <a:r>
              <a:rPr lang="zh-CN" altLang="en-US" dirty="0"/>
              <a:t>总结发现在许多情况下，自动化机器学习管道设计和优化可以提供对基本机器学习分析的显着改进，同时几乎不需要输入或用户的先验知识</a:t>
            </a:r>
            <a:r>
              <a:rPr lang="zh-CN" altLang="zh-CN" dirty="0"/>
              <a:t>但是，重要的是要注意自动化管道设计的目标不是取代数据科学家，也不是机器学习从业者。 相反，我们的目标是基于树的管道优化工具（</a:t>
            </a:r>
            <a:r>
              <a:rPr lang="en-US" altLang="zh-CN" dirty="0"/>
              <a:t>TPOT</a:t>
            </a:r>
            <a:r>
              <a:rPr lang="zh-CN" altLang="zh-CN" dirty="0"/>
              <a:t>）成为“数据科学助手”，它探索数据，发现数据中的新特征，并向用户推荐</a:t>
            </a:r>
            <a:r>
              <a:rPr lang="zh-CN" altLang="zh-CN"/>
              <a:t>管道。</a:t>
            </a:r>
            <a:endParaRPr lang="en-US" altLang="zh-CN"/>
          </a:p>
          <a:p>
            <a:endParaRPr lang="zh-CN" altLang="en-US" dirty="0"/>
          </a:p>
        </p:txBody>
      </p:sp>
    </p:spTree>
    <p:extLst>
      <p:ext uri="{BB962C8B-B14F-4D97-AF65-F5344CB8AC3E}">
        <p14:creationId xmlns:p14="http://schemas.microsoft.com/office/powerpoint/2010/main" val="2333596178"/>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p:cNvSpPr txBox="1"/>
          <p:nvPr/>
        </p:nvSpPr>
        <p:spPr>
          <a:xfrm>
            <a:off x="2856089" y="2257777"/>
            <a:ext cx="6412089" cy="1754326"/>
          </a:xfrm>
          <a:prstGeom prst="rect">
            <a:avLst/>
          </a:prstGeom>
          <a:noFill/>
        </p:spPr>
        <p:txBody>
          <a:bodyPr wrap="square" rtlCol="0">
            <a:spAutoFit/>
          </a:bodyPr>
          <a:lstStyle/>
          <a:p>
            <a:r>
              <a:rPr lang="zh-CN" altLang="en-US" dirty="0"/>
              <a:t>多级彩色图像分割的差分进化与细胞差分进化研究</a:t>
            </a:r>
            <a:endParaRPr lang="en-US" altLang="zh-CN" dirty="0"/>
          </a:p>
          <a:p>
            <a:endParaRPr lang="en-US" altLang="zh-CN" dirty="0"/>
          </a:p>
          <a:p>
            <a:r>
              <a:rPr lang="en-US" dirty="0" err="1"/>
              <a:t>Bouteldja</a:t>
            </a:r>
            <a:r>
              <a:rPr lang="en-US" dirty="0"/>
              <a:t>, Mohamed </a:t>
            </a:r>
            <a:r>
              <a:rPr lang="en-US" dirty="0" err="1"/>
              <a:t>Abdou</a:t>
            </a:r>
            <a:r>
              <a:rPr lang="en-US" dirty="0"/>
              <a:t>, and Mohamed </a:t>
            </a:r>
            <a:r>
              <a:rPr lang="en-US" dirty="0" err="1"/>
              <a:t>Batouche</a:t>
            </a:r>
            <a:r>
              <a:rPr lang="en-US" dirty="0"/>
              <a:t>. "A study on differential evolution and cellular differential evolution for multilevel color image segmentation." </a:t>
            </a:r>
            <a:r>
              <a:rPr lang="en-US" i="1" dirty="0"/>
              <a:t>2017 Intelligent Systems and Computer Vision (ISCV)</a:t>
            </a:r>
            <a:r>
              <a:rPr lang="en-US" dirty="0"/>
              <a:t>. IEEE, 2017.</a:t>
            </a:r>
            <a:endParaRPr lang="en-US" altLang="zh-CN" dirty="0"/>
          </a:p>
        </p:txBody>
      </p:sp>
      <p:sp>
        <p:nvSpPr>
          <p:cNvPr id="2" name="TextBox 1">
            <a:extLst>
              <a:ext uri="{FF2B5EF4-FFF2-40B4-BE49-F238E27FC236}">
                <a16:creationId xmlns:a16="http://schemas.microsoft.com/office/drawing/2014/main" id="{2DF787CE-15DE-4388-8E71-CE8931D4E585}"/>
              </a:ext>
            </a:extLst>
          </p:cNvPr>
          <p:cNvSpPr txBox="1"/>
          <p:nvPr/>
        </p:nvSpPr>
        <p:spPr>
          <a:xfrm>
            <a:off x="1065229" y="612742"/>
            <a:ext cx="2121031" cy="369332"/>
          </a:xfrm>
          <a:prstGeom prst="rect">
            <a:avLst/>
          </a:prstGeom>
          <a:noFill/>
        </p:spPr>
        <p:txBody>
          <a:bodyPr wrap="square" rtlCol="0">
            <a:spAutoFit/>
          </a:bodyPr>
          <a:lstStyle/>
          <a:p>
            <a:r>
              <a:rPr lang="zh-CN" altLang="en-US" dirty="0"/>
              <a:t>应升宇</a:t>
            </a:r>
          </a:p>
        </p:txBody>
      </p:sp>
    </p:spTree>
    <p:extLst>
      <p:ext uri="{BB962C8B-B14F-4D97-AF65-F5344CB8AC3E}">
        <p14:creationId xmlns:p14="http://schemas.microsoft.com/office/powerpoint/2010/main" val="309399573"/>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936978" y="959555"/>
            <a:ext cx="10329333" cy="4247317"/>
          </a:xfrm>
          <a:prstGeom prst="rect">
            <a:avLst/>
          </a:prstGeom>
          <a:noFill/>
        </p:spPr>
        <p:txBody>
          <a:bodyPr wrap="square" rtlCol="0">
            <a:spAutoFit/>
          </a:bodyPr>
          <a:lstStyle/>
          <a:p>
            <a:r>
              <a:rPr lang="zh-CN" altLang="en-US" dirty="0"/>
              <a:t>一、论文介绍</a:t>
            </a:r>
            <a:endParaRPr lang="en-US" altLang="zh-CN" dirty="0"/>
          </a:p>
          <a:p>
            <a:endParaRPr lang="en-US" altLang="zh-CN" dirty="0"/>
          </a:p>
          <a:p>
            <a:pPr>
              <a:lnSpc>
                <a:spcPct val="150000"/>
              </a:lnSpc>
            </a:pPr>
            <a:r>
              <a:rPr lang="zh-CN" altLang="en-US" dirty="0">
                <a:latin typeface="+mn-ea"/>
              </a:rPr>
              <a:t>图像分割是将图像分割成多个区域的过程，并且广泛用于分离和搜索给定图像内的特定对象。多级阈值处理是用于分割图像的最重要技术之一。然而，选择最佳阈值仍然是一个具有挑战性的问题。由于进化算法在十年中被应用于文献中以提高多级阈值方法的准确性和计算效率，因此在许多情况下，这种随机算法可能过早地收敛到局部最优并且缺乏准确性和稳定性。结构化进化算法的提出就是来克服这些限制。因此，这篇论文的研究工作的主要目的是提出一种基于细胞差分进化的多级阈值分割方法，用于彩色图像分割。本文中提出了一项比较性能研究，以评估标准</a:t>
            </a:r>
            <a:r>
              <a:rPr lang="en-US" dirty="0">
                <a:latin typeface="+mn-ea"/>
              </a:rPr>
              <a:t>DE</a:t>
            </a:r>
            <a:r>
              <a:rPr lang="zh-CN" altLang="en-US" dirty="0">
                <a:latin typeface="+mn-ea"/>
              </a:rPr>
              <a:t>和</a:t>
            </a:r>
            <a:r>
              <a:rPr lang="en-US" dirty="0">
                <a:latin typeface="+mn-ea"/>
              </a:rPr>
              <a:t>Cellular DE</a:t>
            </a:r>
            <a:r>
              <a:rPr lang="zh-CN" altLang="en-US" dirty="0">
                <a:latin typeface="+mn-ea"/>
              </a:rPr>
              <a:t>的效率和准确性，还展示了这项比较研究的结果，该研究表明</a:t>
            </a:r>
            <a:r>
              <a:rPr lang="en-US" dirty="0">
                <a:latin typeface="+mn-ea"/>
              </a:rPr>
              <a:t>DE</a:t>
            </a:r>
            <a:r>
              <a:rPr lang="zh-CN" altLang="en-US" dirty="0">
                <a:latin typeface="+mn-ea"/>
              </a:rPr>
              <a:t>中的群体结构在准确性，稳健性和速度收敛方面提高了其性能，还通过使用众所周知的基准图像将其与其他三种算法进行比较来评估所提出的算法。</a:t>
            </a:r>
            <a:r>
              <a:rPr lang="en-US" dirty="0"/>
              <a:t> </a:t>
            </a:r>
          </a:p>
          <a:p>
            <a:endParaRPr lang="en-US" dirty="0"/>
          </a:p>
        </p:txBody>
      </p:sp>
    </p:spTree>
    <p:extLst>
      <p:ext uri="{BB962C8B-B14F-4D97-AF65-F5344CB8AC3E}">
        <p14:creationId xmlns:p14="http://schemas.microsoft.com/office/powerpoint/2010/main" val="210292846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p:cNvSpPr txBox="1"/>
          <p:nvPr/>
        </p:nvSpPr>
        <p:spPr>
          <a:xfrm>
            <a:off x="1095022" y="948267"/>
            <a:ext cx="10024534" cy="5174430"/>
          </a:xfrm>
          <a:prstGeom prst="rect">
            <a:avLst/>
          </a:prstGeom>
          <a:noFill/>
        </p:spPr>
        <p:txBody>
          <a:bodyPr wrap="square" rtlCol="0">
            <a:spAutoFit/>
          </a:bodyPr>
          <a:lstStyle/>
          <a:p>
            <a:r>
              <a:rPr lang="zh-CN" altLang="en-US" dirty="0"/>
              <a:t>二、进化算法在图像分割中的应用</a:t>
            </a:r>
            <a:endParaRPr lang="en-US" altLang="zh-CN" dirty="0"/>
          </a:p>
          <a:p>
            <a:endParaRPr lang="en-US" dirty="0"/>
          </a:p>
          <a:p>
            <a:pPr>
              <a:lnSpc>
                <a:spcPct val="150000"/>
              </a:lnSpc>
            </a:pPr>
            <a:r>
              <a:rPr lang="zh-CN" altLang="en-US" dirty="0"/>
              <a:t>图像分割包括将图像分成多个部分。这些部分描述了一些更有意义且更易于分析的结构。分割广泛用于各种领域，例如计算机视觉，对象识别，图像压缩等。存在各种方法来执行图像分割：其中最常用的是阈值处理。阈值处理方法使用从图像定义的一些特征来选择一组阈值。为了确定阈值，很多方法将阈值处理作为优化问题，通过最大化或最小化某些目标函数，例如类间方差，熵和交叉熵。根据阈值的数量，有双层阈值和多级阈值。大多数双层阈值处理方法可以很容易地扩展到多级阈值处理。然而，当阈值数量增加时，这些方法非常耗时。这些经典方法的另一种解决方案是进化算法，它们受到许多研究人员的极大关注，以解决多级阈值问题。在这类算法中，我们发现了遗传算法（</a:t>
            </a:r>
            <a:r>
              <a:rPr lang="en-US" dirty="0"/>
              <a:t>GA</a:t>
            </a:r>
            <a:r>
              <a:rPr lang="zh-CN" altLang="en-US" dirty="0"/>
              <a:t>），遗传编程（</a:t>
            </a:r>
            <a:r>
              <a:rPr lang="en-US" dirty="0"/>
              <a:t>GP</a:t>
            </a:r>
            <a:r>
              <a:rPr lang="zh-CN" altLang="en-US" dirty="0"/>
              <a:t>），进化规划（</a:t>
            </a:r>
            <a:r>
              <a:rPr lang="en-US" dirty="0"/>
              <a:t>EP</a:t>
            </a:r>
            <a:r>
              <a:rPr lang="zh-CN" altLang="en-US" dirty="0"/>
              <a:t>），进化策略（</a:t>
            </a:r>
            <a:r>
              <a:rPr lang="en-US" dirty="0"/>
              <a:t>ES</a:t>
            </a:r>
            <a:r>
              <a:rPr lang="zh-CN" altLang="en-US" dirty="0"/>
              <a:t>）和差分进化（</a:t>
            </a:r>
            <a:r>
              <a:rPr lang="en-US" dirty="0"/>
              <a:t>DE</a:t>
            </a:r>
            <a:r>
              <a:rPr lang="zh-CN" altLang="en-US" dirty="0"/>
              <a:t>）。为了在优化该过程，文中对进化算法引入了一些改进，其中包括使用了结构化的进化算法，群体以某种方式分散，在许多情况下，这些分散算法提供了更好的搜索空间采样，相对于标准版本中的等效算法，导致数值行为得到改善。</a:t>
            </a:r>
            <a:endParaRPr lang="en-US" dirty="0"/>
          </a:p>
        </p:txBody>
      </p:sp>
    </p:spTree>
    <p:extLst>
      <p:ext uri="{BB962C8B-B14F-4D97-AF65-F5344CB8AC3E}">
        <p14:creationId xmlns:p14="http://schemas.microsoft.com/office/powerpoint/2010/main" val="841190237"/>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1049865" y="914400"/>
            <a:ext cx="10035823" cy="3000821"/>
          </a:xfrm>
          <a:prstGeom prst="rect">
            <a:avLst/>
          </a:prstGeom>
        </p:spPr>
        <p:txBody>
          <a:bodyPr wrap="square">
            <a:spAutoFit/>
          </a:bodyPr>
          <a:lstStyle/>
          <a:p>
            <a:pPr>
              <a:lnSpc>
                <a:spcPct val="150000"/>
              </a:lnSpc>
            </a:pPr>
            <a:r>
              <a:rPr lang="zh-CN" altLang="en-US" dirty="0"/>
              <a:t>在这项工作中，这篇论文提出了一种基于 </a:t>
            </a:r>
            <a:r>
              <a:rPr lang="en-US" dirty="0"/>
              <a:t>Cellular DE</a:t>
            </a:r>
            <a:r>
              <a:rPr lang="zh-CN" altLang="en-US" dirty="0"/>
              <a:t>的多级阈值处理方法，用于分割彩色图像。这种</a:t>
            </a:r>
            <a:r>
              <a:rPr lang="en-US" dirty="0"/>
              <a:t>DE</a:t>
            </a:r>
            <a:r>
              <a:rPr lang="zh-CN" altLang="en-US" dirty="0"/>
              <a:t>使用邻域的概念，即个体可能只在繁殖循环中与其附近的邻居交互。</a:t>
            </a:r>
            <a:r>
              <a:rPr lang="en-US" dirty="0"/>
              <a:t> Cellular DE</a:t>
            </a:r>
            <a:r>
              <a:rPr lang="zh-CN" altLang="en-US" dirty="0"/>
              <a:t>的重叠小邻域有助于探索搜索空间，因为解决方案通过群体的诱导缓慢扩散提供了一种探索，而探索通过遗传操作在每个邻域内发生。</a:t>
            </a:r>
            <a:endParaRPr lang="en-US" dirty="0"/>
          </a:p>
          <a:p>
            <a:pPr>
              <a:lnSpc>
                <a:spcPct val="150000"/>
              </a:lnSpc>
            </a:pPr>
            <a:r>
              <a:rPr lang="en-US" dirty="0"/>
              <a:t>	</a:t>
            </a:r>
          </a:p>
          <a:p>
            <a:pPr>
              <a:lnSpc>
                <a:spcPct val="150000"/>
              </a:lnSpc>
            </a:pPr>
            <a:r>
              <a:rPr lang="zh-CN" altLang="en-US" dirty="0"/>
              <a:t>基于作为目标函数的类间方差，将所提出的</a:t>
            </a:r>
            <a:r>
              <a:rPr lang="en-US" dirty="0"/>
              <a:t>Cellular DE</a:t>
            </a:r>
            <a:r>
              <a:rPr lang="zh-CN" altLang="en-US" dirty="0"/>
              <a:t>的性能与</a:t>
            </a:r>
            <a:r>
              <a:rPr lang="en-US" dirty="0"/>
              <a:t>DE</a:t>
            </a:r>
            <a:r>
              <a:rPr lang="zh-CN" altLang="en-US" dirty="0"/>
              <a:t>的标准版本进行比较。实验结果表明，</a:t>
            </a:r>
            <a:r>
              <a:rPr lang="en-US" altLang="zh-CN" dirty="0"/>
              <a:t>Cellular</a:t>
            </a:r>
            <a:r>
              <a:rPr lang="zh-CN" altLang="en-US" dirty="0"/>
              <a:t> </a:t>
            </a:r>
            <a:r>
              <a:rPr lang="en-US" altLang="zh-CN" dirty="0"/>
              <a:t>DE</a:t>
            </a:r>
            <a:r>
              <a:rPr lang="zh-CN" altLang="en-US" dirty="0"/>
              <a:t> 具有优于标准 </a:t>
            </a:r>
            <a:r>
              <a:rPr lang="en-US" altLang="zh-CN" dirty="0"/>
              <a:t>DE</a:t>
            </a:r>
            <a:r>
              <a:rPr lang="zh-CN" altLang="en-US" dirty="0"/>
              <a:t> 的优点。</a:t>
            </a:r>
            <a:endParaRPr lang="en-US" dirty="0"/>
          </a:p>
        </p:txBody>
      </p:sp>
    </p:spTree>
    <p:extLst>
      <p:ext uri="{BB962C8B-B14F-4D97-AF65-F5344CB8AC3E}">
        <p14:creationId xmlns:p14="http://schemas.microsoft.com/office/powerpoint/2010/main" val="1564224945"/>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1004711" y="869244"/>
            <a:ext cx="10250311" cy="2723823"/>
          </a:xfrm>
          <a:prstGeom prst="rect">
            <a:avLst/>
          </a:prstGeom>
          <a:noFill/>
        </p:spPr>
        <p:txBody>
          <a:bodyPr wrap="square" rtlCol="0">
            <a:spAutoFit/>
          </a:bodyPr>
          <a:lstStyle/>
          <a:p>
            <a:r>
              <a:rPr lang="zh-CN" altLang="en-US" dirty="0"/>
              <a:t>三、 基于类别方差的多层阈值</a:t>
            </a:r>
            <a:endParaRPr lang="en-US" altLang="zh-CN" dirty="0"/>
          </a:p>
          <a:p>
            <a:endParaRPr lang="en-US" dirty="0"/>
          </a:p>
          <a:p>
            <a:pPr>
              <a:lnSpc>
                <a:spcPct val="150000"/>
              </a:lnSpc>
            </a:pPr>
            <a:r>
              <a:rPr lang="zh-CN" altLang="en-US" dirty="0">
                <a:latin typeface="+mn-ea"/>
              </a:rPr>
              <a:t>在多级阈值处理问题中，其目的是根据诸如类间方差和熵之类的一些区分标准以最佳方式分离图像的灰度级区域。 在类间方差的情况下，目标是选择最大化这种目标函数的阈值。在本文中，考虑了彩色（</a:t>
            </a:r>
            <a:r>
              <a:rPr lang="en-US" altLang="zh-CN" dirty="0">
                <a:latin typeface="+mn-ea"/>
              </a:rPr>
              <a:t>RGB</a:t>
            </a:r>
            <a:r>
              <a:rPr lang="zh-CN" altLang="en-US" dirty="0">
                <a:latin typeface="+mn-ea"/>
              </a:rPr>
              <a:t>）图像的多级阈值问题。 在</a:t>
            </a:r>
            <a:r>
              <a:rPr lang="en-US" altLang="zh-CN" dirty="0">
                <a:latin typeface="+mn-ea"/>
              </a:rPr>
              <a:t>RGB</a:t>
            </a:r>
            <a:r>
              <a:rPr lang="zh-CN" altLang="en-US" dirty="0">
                <a:latin typeface="+mn-ea"/>
              </a:rPr>
              <a:t>图像中，通过组合三个分量（红色，绿色和蓝色）来计算每个像素的值。 每个组件分别被视为灰度图像。 因此，可以为每个组件写入多个阈值的目标函数，如下所示：</a:t>
            </a:r>
            <a:endParaRPr lang="en-US" dirty="0">
              <a:latin typeface="+mn-ea"/>
            </a:endParaRPr>
          </a:p>
        </p:txBody>
      </p:sp>
    </p:spTree>
    <p:extLst>
      <p:ext uri="{BB962C8B-B14F-4D97-AF65-F5344CB8AC3E}">
        <p14:creationId xmlns:p14="http://schemas.microsoft.com/office/powerpoint/2010/main" val="18498749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优点</a:t>
            </a:r>
            <a:endParaRPr lang="en-US" dirty="0"/>
          </a:p>
        </p:txBody>
      </p:sp>
      <p:sp>
        <p:nvSpPr>
          <p:cNvPr id="3" name="Content Placeholder 2"/>
          <p:cNvSpPr>
            <a:spLocks noGrp="1"/>
          </p:cNvSpPr>
          <p:nvPr>
            <p:ph idx="1"/>
          </p:nvPr>
        </p:nvSpPr>
        <p:spPr/>
        <p:txBody>
          <a:bodyPr/>
          <a:lstStyle/>
          <a:p>
            <a:r>
              <a:rPr lang="en-US" altLang="zh-CN" dirty="0"/>
              <a:t>80 </a:t>
            </a:r>
            <a:r>
              <a:rPr lang="zh-CN" altLang="en-US" dirty="0"/>
              <a:t>台机器和 </a:t>
            </a:r>
            <a:r>
              <a:rPr lang="en-US" altLang="zh-CN" dirty="0"/>
              <a:t>1440 </a:t>
            </a:r>
            <a:r>
              <a:rPr lang="zh-CN" altLang="en-US" dirty="0"/>
              <a:t>个 </a:t>
            </a:r>
            <a:r>
              <a:rPr lang="en-US" altLang="zh-CN" dirty="0"/>
              <a:t>CPU </a:t>
            </a:r>
            <a:r>
              <a:rPr lang="zh-CN" altLang="en-US" dirty="0"/>
              <a:t>内核的计算集群上，</a:t>
            </a:r>
            <a:r>
              <a:rPr lang="en-US" altLang="zh-CN" dirty="0"/>
              <a:t>10 </a:t>
            </a:r>
            <a:r>
              <a:rPr lang="zh-CN" altLang="en-US" dirty="0"/>
              <a:t>分钟内就训练出一个 </a:t>
            </a:r>
            <a:r>
              <a:rPr lang="en-US" altLang="zh-CN" dirty="0"/>
              <a:t>3D </a:t>
            </a:r>
            <a:r>
              <a:rPr lang="en-US" altLang="zh-CN" dirty="0" err="1"/>
              <a:t>MuJoCo</a:t>
            </a:r>
            <a:r>
              <a:rPr lang="en-US" altLang="zh-CN" dirty="0"/>
              <a:t> </a:t>
            </a:r>
            <a:r>
              <a:rPr lang="zh-CN" altLang="en-US" dirty="0"/>
              <a:t>人形步行者</a:t>
            </a:r>
            <a:endParaRPr lang="en-US" altLang="zh-CN" dirty="0"/>
          </a:p>
          <a:p>
            <a:r>
              <a:rPr lang="zh-CN" altLang="en-US" dirty="0"/>
              <a:t>在 </a:t>
            </a:r>
            <a:r>
              <a:rPr lang="en-US" altLang="zh-CN" dirty="0"/>
              <a:t>32 </a:t>
            </a:r>
            <a:r>
              <a:rPr lang="zh-CN" altLang="en-US" dirty="0"/>
              <a:t>核上，</a:t>
            </a:r>
            <a:r>
              <a:rPr lang="en-US" altLang="zh-CN" dirty="0"/>
              <a:t>A3C </a:t>
            </a:r>
            <a:r>
              <a:rPr lang="zh-CN" altLang="en-US" dirty="0"/>
              <a:t>需要大约 </a:t>
            </a:r>
            <a:r>
              <a:rPr lang="en-US" altLang="zh-CN" dirty="0"/>
              <a:t>10 </a:t>
            </a:r>
            <a:r>
              <a:rPr lang="zh-CN" altLang="en-US" dirty="0"/>
              <a:t>小时。</a:t>
            </a:r>
            <a:endParaRPr lang="en-US" altLang="zh-CN" dirty="0"/>
          </a:p>
          <a:p>
            <a:r>
              <a:rPr lang="zh-CN" altLang="en-US" dirty="0"/>
              <a:t>使用 </a:t>
            </a:r>
            <a:r>
              <a:rPr lang="en-US" altLang="zh-CN" dirty="0"/>
              <a:t>720 </a:t>
            </a:r>
            <a:r>
              <a:rPr lang="zh-CN" altLang="en-US" dirty="0"/>
              <a:t>核，</a:t>
            </a:r>
            <a:r>
              <a:rPr lang="en-US" altLang="zh-CN" dirty="0"/>
              <a:t>Atari </a:t>
            </a:r>
            <a:r>
              <a:rPr lang="zh-CN" altLang="en-US" dirty="0"/>
              <a:t>上实现可与 </a:t>
            </a:r>
            <a:r>
              <a:rPr lang="en-US" altLang="zh-CN" dirty="0"/>
              <a:t>A3C </a:t>
            </a:r>
            <a:r>
              <a:rPr lang="zh-CN" altLang="en-US" dirty="0"/>
              <a:t>媲美的表现，同时还能将训练时间从 </a:t>
            </a:r>
            <a:r>
              <a:rPr lang="en-US" altLang="zh-CN" dirty="0"/>
              <a:t>1 </a:t>
            </a:r>
            <a:r>
              <a:rPr lang="zh-CN" altLang="en-US" dirty="0"/>
              <a:t>天降低至 </a:t>
            </a:r>
            <a:r>
              <a:rPr lang="en-US" altLang="zh-CN" dirty="0"/>
              <a:t>1 </a:t>
            </a:r>
            <a:r>
              <a:rPr lang="zh-CN" altLang="en-US" dirty="0"/>
              <a:t>小时。</a:t>
            </a:r>
            <a:endParaRPr lang="en-US" dirty="0"/>
          </a:p>
          <a:p>
            <a:endParaRPr lang="en-US" dirty="0"/>
          </a:p>
        </p:txBody>
      </p:sp>
    </p:spTree>
    <p:extLst>
      <p:ext uri="{BB962C8B-B14F-4D97-AF65-F5344CB8AC3E}">
        <p14:creationId xmlns:p14="http://schemas.microsoft.com/office/powerpoint/2010/main" val="184793380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TotalTime>
  <Words>6595</Words>
  <Application>Microsoft Office PowerPoint</Application>
  <PresentationFormat>Widescreen</PresentationFormat>
  <Paragraphs>375</Paragraphs>
  <Slides>88</Slides>
  <Notes>24</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88</vt:i4>
      </vt:variant>
    </vt:vector>
  </HeadingPairs>
  <TitlesOfParts>
    <vt:vector size="96" baseType="lpstr">
      <vt:lpstr>-apple-system-font</vt:lpstr>
      <vt:lpstr>等线</vt:lpstr>
      <vt:lpstr>等线 Light</vt:lpstr>
      <vt:lpstr>Arial</vt:lpstr>
      <vt:lpstr>Calibri</vt:lpstr>
      <vt:lpstr>Wingdings</vt:lpstr>
      <vt:lpstr>Office Theme</vt:lpstr>
      <vt:lpstr>Formula</vt:lpstr>
      <vt:lpstr>Evolution Strategies as a Scalable Alternative to Reinforcement Learning  </vt:lpstr>
      <vt:lpstr>强化学习在行为的空间搜索</vt:lpstr>
      <vt:lpstr>进化策略在产生行为的模型参数空间搜索</vt:lpstr>
      <vt:lpstr>Evolution Strategies</vt:lpstr>
      <vt:lpstr>并行化进化策略</vt:lpstr>
      <vt:lpstr>MuJoCo 控制任务</vt:lpstr>
      <vt:lpstr>PowerPoint Presentation</vt:lpstr>
      <vt:lpstr>优点</vt:lpstr>
      <vt:lpstr>优点</vt:lpstr>
      <vt:lpstr>缺点</vt:lpstr>
      <vt:lpstr>Genetic CNN</vt:lpstr>
      <vt:lpstr>Introduction</vt:lpstr>
      <vt:lpstr>Binary Network Representation</vt:lpstr>
      <vt:lpstr>Examples</vt:lpstr>
      <vt:lpstr>Examples</vt:lpstr>
      <vt:lpstr>Genetic Operations</vt:lpstr>
      <vt:lpstr>Genetic Operations</vt:lpstr>
      <vt:lpstr>Genetic Operations</vt:lpstr>
      <vt:lpstr>Genetic Operations</vt:lpstr>
      <vt:lpstr>Algorithm</vt:lpstr>
      <vt:lpstr>Experiments</vt:lpstr>
      <vt:lpstr>Experiments</vt:lpstr>
      <vt:lpstr>Experiments</vt:lpstr>
      <vt:lpstr>Experiments</vt:lpstr>
      <vt:lpstr>缺点</vt:lpstr>
      <vt:lpstr>论文介绍</vt:lpstr>
      <vt:lpstr>论文背景</vt:lpstr>
      <vt:lpstr>论文方法</vt:lpstr>
      <vt:lpstr>论文结果</vt:lpstr>
      <vt:lpstr>论文结论</vt:lpstr>
      <vt:lpstr>主题：神经网络进化(Neuroevolution)</vt:lpstr>
      <vt:lpstr>简介：</vt:lpstr>
      <vt:lpstr>NEAT算法：</vt:lpstr>
      <vt:lpstr>NEAT算法：</vt:lpstr>
      <vt:lpstr>NEAT算法：</vt:lpstr>
      <vt:lpstr>NEAT算法：</vt:lpstr>
      <vt:lpstr>NEAT算法贡献：</vt:lpstr>
      <vt:lpstr>合作协同进化算法解决作业调度问题 A Cooperative Coevolutionary Algorithm with Application to Job Shop Scheduling Problem</vt:lpstr>
      <vt:lpstr>Job shop problem （JSP）</vt:lpstr>
      <vt:lpstr>Job shop problem （JSP）</vt:lpstr>
      <vt:lpstr>Algorithm framework</vt:lpstr>
      <vt:lpstr>Algorithm framework</vt:lpstr>
      <vt:lpstr>Algorithm framework</vt:lpstr>
      <vt:lpstr>改进的双群进化规划算法</vt:lpstr>
      <vt:lpstr>算法总体思想</vt:lpstr>
      <vt:lpstr>算法具体步骤</vt:lpstr>
      <vt:lpstr>利用进化策略改进适用于多标签数据的LAIM离散化方法</vt:lpstr>
      <vt:lpstr>  Optimization of Dynamic Mobile Robot Path Planning based on Evolutionary Methods </vt:lpstr>
      <vt:lpstr>概述</vt:lpstr>
      <vt:lpstr>问题描述</vt:lpstr>
      <vt:lpstr>问题描述</vt:lpstr>
      <vt:lpstr>问题描述</vt:lpstr>
      <vt:lpstr>进化算法</vt:lpstr>
      <vt:lpstr>进化算法</vt:lpstr>
      <vt:lpstr>模拟结果与讨论</vt:lpstr>
      <vt:lpstr>模拟结果与讨论</vt:lpstr>
      <vt:lpstr>PowerPoint Presentation</vt:lpstr>
      <vt:lpstr>PowerPoint Presentation</vt:lpstr>
      <vt:lpstr>PowerPoint Presentation</vt:lpstr>
      <vt:lpstr>PowerPoint Presentation</vt:lpstr>
      <vt:lpstr>PowerPoint Presentation</vt:lpstr>
      <vt:lpstr>CMA Evolution Strategy</vt:lpstr>
      <vt:lpstr>黑箱随机优化流程</vt:lpstr>
      <vt:lpstr>CMA-ES 算法步骤</vt:lpstr>
      <vt:lpstr>CMA-ES 算法步骤</vt:lpstr>
      <vt:lpstr>CMA-ES 算法步骤</vt:lpstr>
      <vt:lpstr>CMA-ES 算法步骤</vt:lpstr>
      <vt:lpstr>CMA-ES 算法步骤</vt:lpstr>
      <vt:lpstr>CMA-ES 算法步骤</vt:lpstr>
      <vt:lpstr>CMA-ES 算法步骤</vt:lpstr>
      <vt:lpstr>CMA-ES 搜索过程</vt:lpstr>
      <vt:lpstr>CMA-ES 算法的基本特点：</vt:lpstr>
      <vt:lpstr>PowerPoint Presentation</vt:lpstr>
      <vt:lpstr>PowerPoint Presentation</vt:lpstr>
      <vt:lpstr>PowerPoint Presentation</vt:lpstr>
      <vt:lpstr>PowerPoint Presentation</vt:lpstr>
      <vt:lpstr>PowerPoint Presentation</vt:lpstr>
      <vt:lpstr>Limited Evaluation Cooperative Co-evolutionary Differential Evolution for Large-scale Neuroevolution</vt:lpstr>
      <vt:lpstr>Evaluation of a Tree-based Pipeline Optimization Tool for Automating Data Science</vt:lpstr>
      <vt:lpstr>论文结构 </vt:lpstr>
      <vt:lpstr>INTRODUCTION and RELATED WORK</vt:lpstr>
      <vt:lpstr>Method</vt:lpstr>
      <vt:lpstr>RESULTS 、DISCUSSION and CONCLUSIONS</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Evolution Strategies as a Scalable Alternative to Reinforcement Learning  </dc:title>
  <dc:creator>Li Kai</dc:creator>
  <cp:lastModifiedBy>Li Kai</cp:lastModifiedBy>
  <cp:revision>1</cp:revision>
  <dcterms:created xsi:type="dcterms:W3CDTF">2019-03-21T06:00:57Z</dcterms:created>
  <dcterms:modified xsi:type="dcterms:W3CDTF">2019-03-21T06:15:37Z</dcterms:modified>
</cp:coreProperties>
</file>